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371" r:id="rId3"/>
    <p:sldId id="262" r:id="rId4"/>
    <p:sldId id="289" r:id="rId5"/>
    <p:sldId id="293" r:id="rId6"/>
    <p:sldId id="290" r:id="rId7"/>
    <p:sldId id="305" r:id="rId8"/>
    <p:sldId id="291" r:id="rId9"/>
    <p:sldId id="357" r:id="rId10"/>
    <p:sldId id="358" r:id="rId11"/>
    <p:sldId id="278" r:id="rId12"/>
    <p:sldId id="321" r:id="rId13"/>
    <p:sldId id="264" r:id="rId14"/>
    <p:sldId id="265" r:id="rId15"/>
    <p:sldId id="266" r:id="rId16"/>
    <p:sldId id="279" r:id="rId17"/>
    <p:sldId id="311" r:id="rId18"/>
    <p:sldId id="312" r:id="rId19"/>
    <p:sldId id="310" r:id="rId20"/>
    <p:sldId id="334" r:id="rId21"/>
    <p:sldId id="306" r:id="rId22"/>
    <p:sldId id="313" r:id="rId23"/>
    <p:sldId id="339" r:id="rId24"/>
    <p:sldId id="315" r:id="rId25"/>
    <p:sldId id="314" r:id="rId26"/>
    <p:sldId id="309" r:id="rId27"/>
    <p:sldId id="330" r:id="rId28"/>
    <p:sldId id="307" r:id="rId29"/>
    <p:sldId id="372" r:id="rId30"/>
    <p:sldId id="373" r:id="rId31"/>
    <p:sldId id="308" r:id="rId32"/>
    <p:sldId id="335" r:id="rId33"/>
    <p:sldId id="320" r:id="rId34"/>
    <p:sldId id="337" r:id="rId35"/>
    <p:sldId id="342" r:id="rId36"/>
    <p:sldId id="343" r:id="rId37"/>
    <p:sldId id="344" r:id="rId38"/>
    <p:sldId id="345" r:id="rId39"/>
    <p:sldId id="346" r:id="rId40"/>
    <p:sldId id="347" r:id="rId41"/>
    <p:sldId id="348" r:id="rId42"/>
    <p:sldId id="349" r:id="rId43"/>
    <p:sldId id="356" r:id="rId44"/>
    <p:sldId id="355" r:id="rId45"/>
    <p:sldId id="350" r:id="rId46"/>
    <p:sldId id="351" r:id="rId47"/>
    <p:sldId id="352" r:id="rId48"/>
    <p:sldId id="353" r:id="rId49"/>
    <p:sldId id="354" r:id="rId50"/>
    <p:sldId id="336" r:id="rId51"/>
    <p:sldId id="359" r:id="rId52"/>
    <p:sldId id="360" r:id="rId53"/>
    <p:sldId id="361" r:id="rId54"/>
    <p:sldId id="362" r:id="rId55"/>
    <p:sldId id="363" r:id="rId56"/>
    <p:sldId id="364" r:id="rId57"/>
    <p:sldId id="370" r:id="rId58"/>
    <p:sldId id="365" r:id="rId59"/>
    <p:sldId id="366" r:id="rId60"/>
    <p:sldId id="368" r:id="rId61"/>
    <p:sldId id="369" r:id="rId6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74" autoAdjust="0"/>
    <p:restoredTop sz="94660"/>
  </p:normalViewPr>
  <p:slideViewPr>
    <p:cSldViewPr snapToGrid="0">
      <p:cViewPr varScale="1">
        <p:scale>
          <a:sx n="74" d="100"/>
          <a:sy n="74" d="100"/>
        </p:scale>
        <p:origin x="67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1/6/2019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www.merriam-webster.com/dictionary/virtue"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59853" y="2003092"/>
            <a:ext cx="8860665" cy="4037100"/>
          </a:xfrm>
        </p:spPr>
        <p:txBody>
          <a:bodyPr>
            <a:noAutofit/>
          </a:bodyPr>
          <a:lstStyle/>
          <a:p>
            <a:pPr algn="ctr">
              <a:spcBef>
                <a:spcPts val="0"/>
              </a:spcBef>
            </a:pPr>
            <a:r>
              <a:rPr lang="en-US" sz="5400" dirty="0" smtClean="0">
                <a:solidFill>
                  <a:srgbClr val="7030A0"/>
                </a:solidFill>
                <a:effectLst>
                  <a:outerShdw dist="35941" dir="2700000" sy="50000" kx="2115830" algn="bl">
                    <a:srgbClr val="C0C0C0">
                      <a:alpha val="80000"/>
                    </a:srgbClr>
                  </a:outerShdw>
                </a:effectLst>
                <a:latin typeface="Arial Black" panose="020B0A04020102020204" pitchFamily="34" charset="0"/>
              </a:rPr>
              <a:t>Welcome to </a:t>
            </a:r>
            <a:r>
              <a:rPr lang="en-US" sz="5400" dirty="0">
                <a:solidFill>
                  <a:srgbClr val="7030A0"/>
                </a:solidFill>
                <a:effectLst>
                  <a:outerShdw dist="35941" dir="2700000" sy="50000" kx="2115830" algn="bl">
                    <a:srgbClr val="C0C0C0">
                      <a:alpha val="80000"/>
                    </a:srgbClr>
                  </a:outerShdw>
                </a:effectLst>
                <a:latin typeface="Arial Black" panose="020B0A04020102020204" pitchFamily="34" charset="0"/>
              </a:rPr>
              <a:t>Lecture 1</a:t>
            </a:r>
            <a:r>
              <a:rPr lang="en-US" sz="5400" dirty="0" smtClean="0">
                <a:solidFill>
                  <a:srgbClr val="7030A0"/>
                </a:solidFill>
                <a:effectLst>
                  <a:outerShdw dist="35941" dir="2700000" sy="50000" kx="2115830" algn="bl">
                    <a:srgbClr val="C0C0C0">
                      <a:alpha val="80000"/>
                    </a:srgbClr>
                  </a:outerShdw>
                </a:effectLst>
                <a:latin typeface="Arial Black" panose="020B0A04020102020204" pitchFamily="34" charset="0"/>
              </a:rPr>
              <a:t> </a:t>
            </a:r>
          </a:p>
          <a:p>
            <a:pPr algn="ctr">
              <a:spcBef>
                <a:spcPts val="0"/>
              </a:spcBef>
            </a:pPr>
            <a:r>
              <a:rPr lang="en-US" sz="5400" dirty="0" smtClean="0">
                <a:solidFill>
                  <a:srgbClr val="7030A0"/>
                </a:solidFill>
                <a:effectLst>
                  <a:outerShdw dist="35941" dir="2700000" sy="50000" kx="2115830" algn="bl">
                    <a:srgbClr val="C0C0C0">
                      <a:alpha val="80000"/>
                    </a:srgbClr>
                  </a:outerShdw>
                </a:effectLst>
                <a:latin typeface="Arial Black" panose="020B0A04020102020204" pitchFamily="34" charset="0"/>
              </a:rPr>
              <a:t>of Our Holiness Unto The Lord Revival Study</a:t>
            </a:r>
          </a:p>
          <a:p>
            <a:pPr algn="ctr">
              <a:spcBef>
                <a:spcPts val="0"/>
              </a:spcBef>
            </a:pPr>
            <a:r>
              <a:rPr lang="en-US" sz="4000" dirty="0">
                <a:solidFill>
                  <a:srgbClr val="7030A0"/>
                </a:solidFill>
                <a:effectLst>
                  <a:outerShdw dist="35941" dir="2700000" sy="50000" kx="2115830" algn="bl">
                    <a:srgbClr val="C0C0C0">
                      <a:alpha val="80000"/>
                    </a:srgbClr>
                  </a:outerShdw>
                </a:effectLst>
                <a:latin typeface="Arial Black" panose="020B0A04020102020204" pitchFamily="34" charset="0"/>
              </a:rPr>
              <a:t/>
            </a:r>
            <a:br>
              <a:rPr lang="en-US" sz="4000" dirty="0">
                <a:solidFill>
                  <a:srgbClr val="7030A0"/>
                </a:solidFill>
                <a:effectLst>
                  <a:outerShdw dist="35941" dir="2700000" sy="50000" kx="2115830" algn="bl">
                    <a:srgbClr val="C0C0C0">
                      <a:alpha val="80000"/>
                    </a:srgbClr>
                  </a:outerShdw>
                </a:effectLst>
                <a:latin typeface="Arial Black" panose="020B0A04020102020204" pitchFamily="34" charset="0"/>
              </a:rPr>
            </a:br>
            <a:endParaRPr lang="en-US" sz="4000" dirty="0"/>
          </a:p>
        </p:txBody>
      </p:sp>
    </p:spTree>
    <p:extLst>
      <p:ext uri="{BB962C8B-B14F-4D97-AF65-F5344CB8AC3E}">
        <p14:creationId xmlns:p14="http://schemas.microsoft.com/office/powerpoint/2010/main" val="33484405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98551" y="1284825"/>
            <a:ext cx="8596668" cy="3880773"/>
          </a:xfrm>
        </p:spPr>
        <p:txBody>
          <a:bodyPr>
            <a:normAutofit/>
          </a:bodyPr>
          <a:lstStyle/>
          <a:p>
            <a:pPr marL="0" indent="0">
              <a:buNone/>
            </a:pPr>
            <a:r>
              <a:rPr lang="en-US" sz="3600" b="1" dirty="0" smtClean="0">
                <a:solidFill>
                  <a:srgbClr val="FF0000"/>
                </a:solidFill>
                <a:effectLst>
                  <a:outerShdw dist="35941" dir="2700000" sy="50000" kx="2115830" algn="bl">
                    <a:srgbClr val="C0C0C0">
                      <a:alpha val="80000"/>
                    </a:srgbClr>
                  </a:outerShdw>
                </a:effectLst>
                <a:latin typeface="Arial Black" panose="020B0A04020102020204" pitchFamily="34" charset="0"/>
              </a:rPr>
              <a:t>The link to the Power Point slides </a:t>
            </a:r>
          </a:p>
          <a:p>
            <a:pPr marL="0" indent="0">
              <a:buNone/>
            </a:pPr>
            <a:r>
              <a:rPr lang="en-US" sz="3200" b="1" dirty="0" smtClean="0">
                <a:solidFill>
                  <a:srgbClr val="C00000"/>
                </a:solidFill>
                <a:effectLst>
                  <a:outerShdw dist="35941" dir="2700000" sy="50000" kx="2115830" algn="bl">
                    <a:srgbClr val="C0C0C0">
                      <a:alpha val="80000"/>
                    </a:srgbClr>
                  </a:outerShdw>
                </a:effectLst>
                <a:latin typeface="Arial Black" panose="020B0A04020102020204" pitchFamily="34" charset="0"/>
              </a:rPr>
              <a:t>This Lecture has Power Point slides. The link to the slides is in the </a:t>
            </a:r>
            <a:r>
              <a:rPr lang="en-US" sz="3200" b="1" u="sng" dirty="0" smtClean="0">
                <a:solidFill>
                  <a:srgbClr val="C00000"/>
                </a:solidFill>
                <a:effectLst>
                  <a:outerShdw dist="35941" dir="2700000" sy="50000" kx="2115830" algn="bl">
                    <a:srgbClr val="C0C0C0">
                      <a:alpha val="80000"/>
                    </a:srgbClr>
                  </a:outerShdw>
                </a:effectLst>
                <a:latin typeface="Arial Black" panose="020B0A04020102020204" pitchFamily="34" charset="0"/>
              </a:rPr>
              <a:t>description box</a:t>
            </a:r>
            <a:r>
              <a:rPr lang="en-US" sz="3200" b="1" dirty="0" smtClean="0">
                <a:solidFill>
                  <a:srgbClr val="C00000"/>
                </a:solidFill>
                <a:effectLst>
                  <a:outerShdw dist="35941" dir="2700000" sy="50000" kx="2115830" algn="bl">
                    <a:srgbClr val="C0C0C0">
                      <a:alpha val="80000"/>
                    </a:srgbClr>
                  </a:outerShdw>
                </a:effectLst>
                <a:latin typeface="Arial Black" panose="020B0A04020102020204" pitchFamily="34" charset="0"/>
              </a:rPr>
              <a:t>. </a:t>
            </a:r>
          </a:p>
          <a:p>
            <a:pPr marL="0" indent="0">
              <a:buNone/>
            </a:pPr>
            <a:r>
              <a:rPr lang="en-US" sz="32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We admonish you to download the slides or print them and share them with other people.</a:t>
            </a:r>
            <a:endParaRPr lang="en-US" sz="3200" dirty="0"/>
          </a:p>
        </p:txBody>
      </p:sp>
    </p:spTree>
    <p:extLst>
      <p:ext uri="{BB962C8B-B14F-4D97-AF65-F5344CB8AC3E}">
        <p14:creationId xmlns:p14="http://schemas.microsoft.com/office/powerpoint/2010/main" val="30382977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9858" y="2093244"/>
            <a:ext cx="9015212" cy="3728007"/>
          </a:xfrm>
        </p:spPr>
        <p:txBody>
          <a:bodyPr>
            <a:noAutofit/>
          </a:bodyPr>
          <a:lstStyle/>
          <a:p>
            <a:pPr algn="l"/>
            <a:r>
              <a:rPr lang="en-US" sz="36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2 Introduction to Lecture 1 Topic</a:t>
            </a:r>
          </a:p>
          <a:p>
            <a:pPr algn="l">
              <a:spcBef>
                <a:spcPts val="0"/>
              </a:spcBef>
            </a:pPr>
            <a:r>
              <a:rPr lang="en-US" sz="3200" b="1" dirty="0" smtClean="0">
                <a:solidFill>
                  <a:srgbClr val="FF0000"/>
                </a:solidFill>
                <a:effectLst>
                  <a:outerShdw dist="35941" dir="2700000" sy="50000" kx="2115830" algn="bl">
                    <a:srgbClr val="C0C0C0">
                      <a:alpha val="80000"/>
                    </a:srgbClr>
                  </a:outerShdw>
                </a:effectLst>
                <a:latin typeface="Arial Black" panose="020B0A04020102020204" pitchFamily="34" charset="0"/>
              </a:rPr>
              <a:t>Lecture 1: Holiness Terminology </a:t>
            </a:r>
            <a:endParaRPr lang="en-US" sz="3200" b="1" dirty="0">
              <a:solidFill>
                <a:srgbClr val="FF0000"/>
              </a:solidFill>
              <a:effectLst>
                <a:outerShdw dist="35941" dir="2700000" sy="50000" kx="2115830" algn="bl">
                  <a:srgbClr val="C0C0C0">
                    <a:alpha val="80000"/>
                  </a:srgbClr>
                </a:outerShdw>
              </a:effectLst>
              <a:latin typeface="Arial Black" panose="020B0A04020102020204" pitchFamily="34" charset="0"/>
            </a:endParaRPr>
          </a:p>
          <a:p>
            <a:pPr algn="l">
              <a:spcBef>
                <a:spcPts val="0"/>
              </a:spcBef>
            </a:pPr>
            <a:r>
              <a:rPr lang="en-US" sz="3200" b="1" dirty="0" smtClean="0">
                <a:solidFill>
                  <a:srgbClr val="C00000"/>
                </a:solidFill>
                <a:effectLst>
                  <a:outerShdw dist="35941" dir="2700000" sy="50000" kx="2115830" algn="bl">
                    <a:srgbClr val="C0C0C0">
                      <a:alpha val="80000"/>
                    </a:srgbClr>
                  </a:outerShdw>
                </a:effectLst>
                <a:latin typeface="Arial Black" panose="020B0A04020102020204" pitchFamily="34" charset="0"/>
              </a:rPr>
              <a:t>This has to do with The Revelation of Holiness Terminology in the Word of God</a:t>
            </a:r>
            <a:endParaRPr lang="en-US" sz="3200" dirty="0">
              <a:solidFill>
                <a:srgbClr val="C00000"/>
              </a:solidFill>
            </a:endParaRPr>
          </a:p>
        </p:txBody>
      </p:sp>
    </p:spTree>
    <p:extLst>
      <p:ext uri="{BB962C8B-B14F-4D97-AF65-F5344CB8AC3E}">
        <p14:creationId xmlns:p14="http://schemas.microsoft.com/office/powerpoint/2010/main" val="30500531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49791" y="963599"/>
            <a:ext cx="8596668" cy="4728862"/>
          </a:xfrm>
        </p:spPr>
        <p:txBody>
          <a:bodyPr>
            <a:normAutofit fontScale="25000" lnSpcReduction="20000"/>
          </a:bodyPr>
          <a:lstStyle/>
          <a:p>
            <a:pPr marL="0" indent="0" algn="ctr">
              <a:buNone/>
            </a:pPr>
            <a:r>
              <a:rPr lang="en-US" sz="144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3 </a:t>
            </a:r>
            <a:r>
              <a:rPr lang="en-US" sz="14400" b="1" dirty="0">
                <a:solidFill>
                  <a:srgbClr val="7030A0"/>
                </a:solidFill>
                <a:effectLst>
                  <a:outerShdw dist="35941" dir="2700000" sy="50000" kx="2115830" algn="bl">
                    <a:srgbClr val="C0C0C0">
                      <a:alpha val="80000"/>
                    </a:srgbClr>
                  </a:outerShdw>
                </a:effectLst>
                <a:latin typeface="Arial Black" panose="020B0A04020102020204" pitchFamily="34" charset="0"/>
              </a:rPr>
              <a:t>Our Goal for Lecture 1</a:t>
            </a:r>
          </a:p>
          <a:p>
            <a:pPr marL="0" indent="0">
              <a:buNone/>
            </a:pPr>
            <a:r>
              <a:rPr lang="en-US" sz="9600" b="1" dirty="0" smtClean="0">
                <a:solidFill>
                  <a:schemeClr val="tx1"/>
                </a:solidFill>
              </a:rPr>
              <a:t>Our Goal for Lecture 1 is to make it to Heaven. That is at the end of this Lecture: </a:t>
            </a:r>
          </a:p>
          <a:p>
            <a:pPr marL="0" indent="0">
              <a:buNone/>
            </a:pPr>
            <a:r>
              <a:rPr lang="en-US" sz="9600" b="1" dirty="0" smtClean="0">
                <a:solidFill>
                  <a:schemeClr val="tx1"/>
                </a:solidFill>
              </a:rPr>
              <a:t>-we should understand Holiness Terminology as taught in </a:t>
            </a:r>
            <a:r>
              <a:rPr lang="en-US" sz="9600" b="1" dirty="0">
                <a:solidFill>
                  <a:schemeClr val="tx1"/>
                </a:solidFill>
              </a:rPr>
              <a:t>T</a:t>
            </a:r>
            <a:r>
              <a:rPr lang="en-US" sz="9600" b="1" dirty="0" smtClean="0">
                <a:solidFill>
                  <a:schemeClr val="tx1"/>
                </a:solidFill>
              </a:rPr>
              <a:t>he Word of God, </a:t>
            </a:r>
          </a:p>
          <a:p>
            <a:pPr marL="0" indent="0">
              <a:buNone/>
            </a:pPr>
            <a:r>
              <a:rPr lang="en-US" sz="9600" b="1" dirty="0" smtClean="0">
                <a:solidFill>
                  <a:schemeClr val="tx1"/>
                </a:solidFill>
              </a:rPr>
              <a:t>-apply them in our life daily,  </a:t>
            </a:r>
          </a:p>
          <a:p>
            <a:pPr marL="0" indent="0">
              <a:buNone/>
            </a:pPr>
            <a:r>
              <a:rPr lang="en-US" sz="9600" b="1" dirty="0">
                <a:solidFill>
                  <a:schemeClr val="tx1"/>
                </a:solidFill>
              </a:rPr>
              <a:t>-</a:t>
            </a:r>
            <a:r>
              <a:rPr lang="en-US" sz="9600" b="1" dirty="0" smtClean="0">
                <a:solidFill>
                  <a:schemeClr val="tx1"/>
                </a:solidFill>
              </a:rPr>
              <a:t>live an overcoming and victorious life of Holiness all the days of our life here on earth, and</a:t>
            </a:r>
          </a:p>
          <a:p>
            <a:pPr marL="0" indent="0">
              <a:buNone/>
            </a:pPr>
            <a:r>
              <a:rPr lang="en-US" sz="9600" b="1" dirty="0" smtClean="0">
                <a:solidFill>
                  <a:schemeClr val="tx1"/>
                </a:solidFill>
              </a:rPr>
              <a:t>-make it to Heaven at the end.      </a:t>
            </a:r>
          </a:p>
          <a:p>
            <a:pPr marL="0" indent="0">
              <a:buNone/>
            </a:pPr>
            <a:r>
              <a:rPr lang="en-US" sz="9600" b="1" dirty="0">
                <a:solidFill>
                  <a:srgbClr val="C00000"/>
                </a:solidFill>
              </a:rPr>
              <a:t>Please keep in mind that we shall also share this wonderful knowledge with the rest of the world in </a:t>
            </a:r>
            <a:r>
              <a:rPr lang="en-US" sz="9600" b="1" dirty="0">
                <a:solidFill>
                  <a:schemeClr val="accent4"/>
                </a:solidFill>
              </a:rPr>
              <a:t>ALL our various social media platforms </a:t>
            </a:r>
            <a:r>
              <a:rPr lang="en-US" sz="9600" b="1" dirty="0">
                <a:solidFill>
                  <a:srgbClr val="C00000"/>
                </a:solidFill>
              </a:rPr>
              <a:t>so that together we shall all make it to Heaven at the end.</a:t>
            </a:r>
          </a:p>
          <a:p>
            <a:pPr marL="0" indent="0">
              <a:buNone/>
            </a:pPr>
            <a:r>
              <a:rPr lang="en-US" sz="6200" b="1" dirty="0" smtClean="0">
                <a:solidFill>
                  <a:schemeClr val="tx1"/>
                </a:solidFill>
              </a:rPr>
              <a:t>                                                                                                                 </a:t>
            </a:r>
            <a:endParaRPr lang="en-US" sz="6200" b="1" dirty="0">
              <a:solidFill>
                <a:schemeClr val="tx1"/>
              </a:solidFill>
            </a:endParaRPr>
          </a:p>
        </p:txBody>
      </p:sp>
    </p:spTree>
    <p:extLst>
      <p:ext uri="{BB962C8B-B14F-4D97-AF65-F5344CB8AC3E}">
        <p14:creationId xmlns:p14="http://schemas.microsoft.com/office/powerpoint/2010/main" val="2854488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9300" y="671755"/>
            <a:ext cx="8596668" cy="1320800"/>
          </a:xfrm>
        </p:spPr>
        <p:txBody>
          <a:bodyPr>
            <a:noAutofit/>
          </a:bodyPr>
          <a:lstStyle/>
          <a:p>
            <a:pPr algn="ctr"/>
            <a:r>
              <a:rPr lang="en-US" sz="48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4 </a:t>
            </a:r>
            <a:r>
              <a:rPr lang="en-US" sz="4800" b="1" dirty="0">
                <a:solidFill>
                  <a:srgbClr val="7030A0"/>
                </a:solidFill>
                <a:effectLst>
                  <a:outerShdw dist="35941" dir="2700000" sy="50000" kx="2115830" algn="bl">
                    <a:srgbClr val="C0C0C0">
                      <a:alpha val="80000"/>
                    </a:srgbClr>
                  </a:outerShdw>
                </a:effectLst>
                <a:latin typeface="Arial Black" panose="020B0A04020102020204" pitchFamily="34" charset="0"/>
              </a:rPr>
              <a:t>Opening Prayer</a:t>
            </a:r>
            <a:r>
              <a:rPr lang="en-US" sz="6000" b="1" dirty="0">
                <a:solidFill>
                  <a:srgbClr val="7030A0"/>
                </a:solidFill>
                <a:effectLst>
                  <a:outerShdw dist="35941" dir="2700000" sy="50000" kx="2115830" algn="bl">
                    <a:srgbClr val="C0C0C0">
                      <a:alpha val="80000"/>
                    </a:srgbClr>
                  </a:outerShdw>
                </a:effectLst>
                <a:latin typeface="Arial Black" panose="020B0A04020102020204" pitchFamily="34" charset="0"/>
              </a:rPr>
              <a:t/>
            </a:r>
            <a:br>
              <a:rPr lang="en-US" sz="6000" b="1" dirty="0">
                <a:solidFill>
                  <a:srgbClr val="7030A0"/>
                </a:solidFill>
                <a:effectLst>
                  <a:outerShdw dist="35941" dir="2700000" sy="50000" kx="2115830" algn="bl">
                    <a:srgbClr val="C0C0C0">
                      <a:alpha val="80000"/>
                    </a:srgbClr>
                  </a:outerShdw>
                </a:effectLst>
                <a:latin typeface="Arial Black" panose="020B0A04020102020204" pitchFamily="34" charset="0"/>
              </a:rPr>
            </a:br>
            <a:endParaRPr lang="en-US" sz="6000" dirty="0"/>
          </a:p>
        </p:txBody>
      </p:sp>
      <p:sp>
        <p:nvSpPr>
          <p:cNvPr id="3" name="Content Placeholder 2"/>
          <p:cNvSpPr>
            <a:spLocks noGrp="1"/>
          </p:cNvSpPr>
          <p:nvPr>
            <p:ph idx="1"/>
          </p:nvPr>
        </p:nvSpPr>
        <p:spPr>
          <a:xfrm>
            <a:off x="1472278" y="1488721"/>
            <a:ext cx="8596668" cy="5035639"/>
          </a:xfrm>
        </p:spPr>
        <p:txBody>
          <a:bodyPr/>
          <a:lstStyle/>
          <a:p>
            <a:pPr marL="0" indent="0">
              <a:buNone/>
            </a:pPr>
            <a:r>
              <a:rPr lang="en-US" sz="2800" dirty="0">
                <a:solidFill>
                  <a:srgbClr val="C00000"/>
                </a:solidFill>
                <a:effectLst>
                  <a:outerShdw dist="35941" dir="2700000" sy="50000" kx="2115830" algn="bl">
                    <a:srgbClr val="C0C0C0">
                      <a:alpha val="80000"/>
                    </a:srgbClr>
                  </a:outerShdw>
                </a:effectLst>
                <a:latin typeface="Arial Black" panose="020B0A04020102020204" pitchFamily="34" charset="0"/>
              </a:rPr>
              <a:t>Where ever you </a:t>
            </a:r>
            <a:r>
              <a:rPr lang="en-US" sz="2800" dirty="0" smtClean="0">
                <a:solidFill>
                  <a:srgbClr val="C00000"/>
                </a:solidFill>
                <a:effectLst>
                  <a:outerShdw dist="35941" dir="2700000" sy="50000" kx="2115830" algn="bl">
                    <a:srgbClr val="C0C0C0">
                      <a:alpha val="80000"/>
                    </a:srgbClr>
                  </a:outerShdw>
                </a:effectLst>
                <a:latin typeface="Arial Black" panose="020B0A04020102020204" pitchFamily="34" charset="0"/>
              </a:rPr>
              <a:t>are, </a:t>
            </a:r>
            <a:r>
              <a:rPr lang="en-US" sz="2800" dirty="0">
                <a:solidFill>
                  <a:srgbClr val="C00000"/>
                </a:solidFill>
                <a:effectLst>
                  <a:outerShdw dist="35941" dir="2700000" sy="50000" kx="2115830" algn="bl">
                    <a:srgbClr val="C0C0C0">
                      <a:alpha val="80000"/>
                    </a:srgbClr>
                  </a:outerShdw>
                </a:effectLst>
                <a:latin typeface="Arial Black" panose="020B0A04020102020204" pitchFamily="34" charset="0"/>
              </a:rPr>
              <a:t>stand up or fall down on your knees, open your mouth and: </a:t>
            </a:r>
          </a:p>
          <a:p>
            <a:pPr marL="0" indent="0">
              <a:buNone/>
            </a:pPr>
            <a:r>
              <a:rPr lang="en-US" sz="2600" dirty="0">
                <a:solidFill>
                  <a:srgbClr val="7030A0"/>
                </a:solidFill>
                <a:effectLst>
                  <a:outerShdw dist="35941" dir="2700000" sy="50000" kx="2115830" algn="bl">
                    <a:srgbClr val="C0C0C0">
                      <a:alpha val="80000"/>
                    </a:srgbClr>
                  </a:outerShdw>
                </a:effectLst>
                <a:latin typeface="Arial Black" panose="020B0A04020102020204" pitchFamily="34" charset="0"/>
              </a:rPr>
              <a:t>1) Pray that </a:t>
            </a:r>
            <a:r>
              <a:rPr lang="en-US" sz="2600" dirty="0">
                <a:solidFill>
                  <a:srgbClr val="FF0000"/>
                </a:solidFill>
                <a:effectLst>
                  <a:outerShdw dist="35941" dir="2700000" sy="50000" kx="2115830" algn="bl">
                    <a:srgbClr val="C0C0C0">
                      <a:alpha val="80000"/>
                    </a:srgbClr>
                  </a:outerShdw>
                </a:effectLst>
                <a:latin typeface="Arial Black" panose="020B0A04020102020204" pitchFamily="34" charset="0"/>
              </a:rPr>
              <a:t>you will </a:t>
            </a:r>
            <a:r>
              <a:rPr lang="en-US" sz="2600" dirty="0" smtClean="0">
                <a:solidFill>
                  <a:srgbClr val="FF0000"/>
                </a:solidFill>
                <a:effectLst>
                  <a:outerShdw dist="35941" dir="2700000" sy="50000" kx="2115830" algn="bl">
                    <a:srgbClr val="C0C0C0">
                      <a:alpha val="80000"/>
                    </a:srgbClr>
                  </a:outerShdw>
                </a:effectLst>
                <a:latin typeface="Arial Black" panose="020B0A04020102020204" pitchFamily="34" charset="0"/>
              </a:rPr>
              <a:t>understand Holiness Terminology as taught in the Word of God</a:t>
            </a:r>
            <a:r>
              <a:rPr lang="en-US" sz="2600" dirty="0" smtClean="0">
                <a:solidFill>
                  <a:srgbClr val="7030A0"/>
                </a:solidFill>
                <a:effectLst>
                  <a:outerShdw dist="35941" dir="2700000" sy="50000" kx="2115830" algn="bl">
                    <a:srgbClr val="C0C0C0">
                      <a:alpha val="80000"/>
                    </a:srgbClr>
                  </a:outerShdw>
                </a:effectLst>
                <a:latin typeface="Arial Black" panose="020B0A04020102020204" pitchFamily="34" charset="0"/>
              </a:rPr>
              <a:t> </a:t>
            </a:r>
            <a:r>
              <a:rPr lang="en-US" sz="2600" dirty="0">
                <a:solidFill>
                  <a:srgbClr val="7030A0"/>
                </a:solidFill>
                <a:effectLst>
                  <a:outerShdw dist="35941" dir="2700000" sy="50000" kx="2115830" algn="bl">
                    <a:srgbClr val="C0C0C0">
                      <a:alpha val="80000"/>
                    </a:srgbClr>
                  </a:outerShdw>
                </a:effectLst>
                <a:latin typeface="Arial Black" panose="020B0A04020102020204" pitchFamily="34" charset="0"/>
              </a:rPr>
              <a:t>in The Mighty Name of Jesus.</a:t>
            </a:r>
          </a:p>
          <a:p>
            <a:pPr marL="0" indent="0">
              <a:buNone/>
            </a:pPr>
            <a:r>
              <a:rPr lang="en-US" sz="2600" dirty="0" smtClean="0">
                <a:solidFill>
                  <a:srgbClr val="7030A0"/>
                </a:solidFill>
                <a:effectLst>
                  <a:outerShdw dist="35941" dir="2700000" sy="50000" kx="2115830" algn="bl">
                    <a:srgbClr val="C0C0C0">
                      <a:alpha val="80000"/>
                    </a:srgbClr>
                  </a:outerShdw>
                </a:effectLst>
                <a:latin typeface="Arial Black" panose="020B0A04020102020204" pitchFamily="34" charset="0"/>
              </a:rPr>
              <a:t>2</a:t>
            </a:r>
            <a:r>
              <a:rPr lang="en-US" sz="2600" dirty="0">
                <a:solidFill>
                  <a:srgbClr val="7030A0"/>
                </a:solidFill>
                <a:effectLst>
                  <a:outerShdw dist="35941" dir="2700000" sy="50000" kx="2115830" algn="bl">
                    <a:srgbClr val="C0C0C0">
                      <a:alpha val="80000"/>
                    </a:srgbClr>
                  </a:outerShdw>
                </a:effectLst>
                <a:latin typeface="Arial Black" panose="020B0A04020102020204" pitchFamily="34" charset="0"/>
              </a:rPr>
              <a:t>) Pray that </a:t>
            </a:r>
            <a:r>
              <a:rPr lang="en-US" sz="2600" dirty="0">
                <a:solidFill>
                  <a:srgbClr val="FF0000"/>
                </a:solidFill>
                <a:effectLst>
                  <a:outerShdw dist="35941" dir="2700000" sy="50000" kx="2115830" algn="bl">
                    <a:srgbClr val="C0C0C0">
                      <a:alpha val="80000"/>
                    </a:srgbClr>
                  </a:outerShdw>
                </a:effectLst>
                <a:latin typeface="Arial Black" panose="020B0A04020102020204" pitchFamily="34" charset="0"/>
              </a:rPr>
              <a:t>every viewer or listener will understand </a:t>
            </a:r>
            <a:r>
              <a:rPr lang="en-US" sz="2600" dirty="0" smtClean="0">
                <a:solidFill>
                  <a:srgbClr val="FF0000"/>
                </a:solidFill>
                <a:effectLst>
                  <a:outerShdw dist="35941" dir="2700000" sy="50000" kx="2115830" algn="bl">
                    <a:srgbClr val="C0C0C0">
                      <a:alpha val="80000"/>
                    </a:srgbClr>
                  </a:outerShdw>
                </a:effectLst>
                <a:latin typeface="Arial Black" panose="020B0A04020102020204" pitchFamily="34" charset="0"/>
              </a:rPr>
              <a:t>Holiness Terminology </a:t>
            </a:r>
            <a:r>
              <a:rPr lang="en-US" sz="2600" dirty="0">
                <a:solidFill>
                  <a:srgbClr val="7030A0"/>
                </a:solidFill>
                <a:effectLst>
                  <a:outerShdw dist="35941" dir="2700000" sy="50000" kx="2115830" algn="bl">
                    <a:srgbClr val="C0C0C0">
                      <a:alpha val="80000"/>
                    </a:srgbClr>
                  </a:outerShdw>
                </a:effectLst>
                <a:latin typeface="Arial Black" panose="020B0A04020102020204" pitchFamily="34" charset="0"/>
              </a:rPr>
              <a:t>in The Mighty Name of Jesus.</a:t>
            </a:r>
          </a:p>
          <a:p>
            <a:pPr marL="0" indent="0">
              <a:buNone/>
            </a:pPr>
            <a:r>
              <a:rPr lang="en-US" sz="2600" dirty="0" smtClean="0">
                <a:solidFill>
                  <a:srgbClr val="7030A0"/>
                </a:solidFill>
                <a:effectLst>
                  <a:outerShdw dist="35941" dir="2700000" sy="50000" kx="2115830" algn="bl">
                    <a:srgbClr val="C0C0C0">
                      <a:alpha val="80000"/>
                    </a:srgbClr>
                  </a:outerShdw>
                </a:effectLst>
                <a:latin typeface="Arial Black" panose="020B0A04020102020204" pitchFamily="34" charset="0"/>
              </a:rPr>
              <a:t>3</a:t>
            </a:r>
            <a:r>
              <a:rPr lang="en-US" sz="2600" dirty="0">
                <a:solidFill>
                  <a:srgbClr val="7030A0"/>
                </a:solidFill>
                <a:effectLst>
                  <a:outerShdw dist="35941" dir="2700000" sy="50000" kx="2115830" algn="bl">
                    <a:srgbClr val="C0C0C0">
                      <a:alpha val="80000"/>
                    </a:srgbClr>
                  </a:outerShdw>
                </a:effectLst>
                <a:latin typeface="Arial Black" panose="020B0A04020102020204" pitchFamily="34" charset="0"/>
              </a:rPr>
              <a:t>) Cover this Lecture 1 with the Blood of Jesus in The Mighty Name of Jesus. Amen. </a:t>
            </a:r>
          </a:p>
          <a:p>
            <a:pPr marL="0" indent="0">
              <a:buNone/>
            </a:pPr>
            <a:endParaRPr lang="en-US" dirty="0"/>
          </a:p>
          <a:p>
            <a:pPr marL="0" indent="0" algn="ctr">
              <a:buNone/>
            </a:pPr>
            <a:endParaRPr lang="en-US" dirty="0"/>
          </a:p>
        </p:txBody>
      </p:sp>
    </p:spTree>
    <p:extLst>
      <p:ext uri="{BB962C8B-B14F-4D97-AF65-F5344CB8AC3E}">
        <p14:creationId xmlns:p14="http://schemas.microsoft.com/office/powerpoint/2010/main" val="14073748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7725" y="1111876"/>
            <a:ext cx="8596668" cy="871470"/>
          </a:xfrm>
        </p:spPr>
        <p:txBody>
          <a:bodyPr>
            <a:noAutofit/>
          </a:bodyPr>
          <a:lstStyle/>
          <a:p>
            <a:pPr algn="ctr"/>
            <a:r>
              <a:rPr lang="en-US" sz="48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5 Our </a:t>
            </a:r>
            <a:r>
              <a:rPr lang="en-US" sz="4800" b="1" dirty="0">
                <a:solidFill>
                  <a:srgbClr val="7030A0"/>
                </a:solidFill>
                <a:effectLst>
                  <a:outerShdw dist="35941" dir="2700000" sy="50000" kx="2115830" algn="bl">
                    <a:srgbClr val="C0C0C0">
                      <a:alpha val="80000"/>
                    </a:srgbClr>
                  </a:outerShdw>
                </a:effectLst>
                <a:latin typeface="Arial Black" panose="020B0A04020102020204" pitchFamily="34" charset="0"/>
              </a:rPr>
              <a:t>Opening Scripture</a:t>
            </a:r>
            <a:br>
              <a:rPr lang="en-US" sz="4800" b="1" dirty="0">
                <a:solidFill>
                  <a:srgbClr val="7030A0"/>
                </a:solidFill>
                <a:effectLst>
                  <a:outerShdw dist="35941" dir="2700000" sy="50000" kx="2115830" algn="bl">
                    <a:srgbClr val="C0C0C0">
                      <a:alpha val="80000"/>
                    </a:srgbClr>
                  </a:outerShdw>
                </a:effectLst>
                <a:latin typeface="Arial Black" panose="020B0A04020102020204" pitchFamily="34" charset="0"/>
              </a:rPr>
            </a:br>
            <a:endParaRPr lang="en-US" sz="4800" dirty="0"/>
          </a:p>
        </p:txBody>
      </p:sp>
      <p:sp>
        <p:nvSpPr>
          <p:cNvPr id="3" name="Content Placeholder 2"/>
          <p:cNvSpPr>
            <a:spLocks noGrp="1"/>
          </p:cNvSpPr>
          <p:nvPr>
            <p:ph idx="1"/>
          </p:nvPr>
        </p:nvSpPr>
        <p:spPr>
          <a:xfrm>
            <a:off x="1650883" y="1880315"/>
            <a:ext cx="8860663" cy="3880773"/>
          </a:xfrm>
        </p:spPr>
        <p:txBody>
          <a:bodyPr>
            <a:normAutofit fontScale="92500" lnSpcReduction="10000"/>
          </a:bodyPr>
          <a:lstStyle/>
          <a:p>
            <a:pPr marL="0" indent="0">
              <a:buNone/>
            </a:pPr>
            <a:r>
              <a:rPr lang="en-US" sz="4000" dirty="0" smtClean="0">
                <a:solidFill>
                  <a:srgbClr val="C00000"/>
                </a:solidFill>
                <a:effectLst>
                  <a:outerShdw dist="35941" dir="2700000" sy="50000" kx="2115830" algn="bl">
                    <a:srgbClr val="C0C0C0">
                      <a:alpha val="80000"/>
                    </a:srgbClr>
                  </a:outerShdw>
                </a:effectLst>
                <a:latin typeface="Arial Black" panose="020B0A04020102020204" pitchFamily="34" charset="0"/>
              </a:rPr>
              <a:t>“Forasmuch as an excellent spirit, and knowledge, and understanding, interpreting of dreams, and shewing of hard sentences, and dissolving of doubts, were found in the same Daniel” (Daniel 5:12a). </a:t>
            </a:r>
            <a:endParaRPr lang="en-US" sz="4000" dirty="0">
              <a:solidFill>
                <a:srgbClr val="C00000"/>
              </a:solidFill>
            </a:endParaRPr>
          </a:p>
        </p:txBody>
      </p:sp>
    </p:spTree>
    <p:extLst>
      <p:ext uri="{BB962C8B-B14F-4D97-AF65-F5344CB8AC3E}">
        <p14:creationId xmlns:p14="http://schemas.microsoft.com/office/powerpoint/2010/main" val="577024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735" y="1081826"/>
            <a:ext cx="9414456" cy="1133342"/>
          </a:xfrm>
        </p:spPr>
        <p:txBody>
          <a:bodyPr>
            <a:normAutofit fontScale="90000"/>
          </a:bodyPr>
          <a:lstStyle/>
          <a:p>
            <a:pPr algn="ctr"/>
            <a:r>
              <a:rPr lang="en-US" sz="40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6 </a:t>
            </a:r>
            <a:r>
              <a:rPr lang="en-US" sz="4000" b="1" dirty="0">
                <a:solidFill>
                  <a:srgbClr val="7030A0"/>
                </a:solidFill>
                <a:effectLst>
                  <a:outerShdw dist="35941" dir="2700000" sy="50000" kx="2115830" algn="bl">
                    <a:srgbClr val="C0C0C0">
                      <a:alpha val="80000"/>
                    </a:srgbClr>
                  </a:outerShdw>
                </a:effectLst>
                <a:latin typeface="Arial Black" panose="020B0A04020102020204" pitchFamily="34" charset="0"/>
              </a:rPr>
              <a:t>S</a:t>
            </a:r>
            <a:r>
              <a:rPr lang="en-US" sz="40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ome examples </a:t>
            </a:r>
            <a:r>
              <a:rPr lang="en-US" sz="4000" b="1" dirty="0">
                <a:solidFill>
                  <a:srgbClr val="7030A0"/>
                </a:solidFill>
                <a:effectLst>
                  <a:outerShdw dist="35941" dir="2700000" sy="50000" kx="2115830" algn="bl">
                    <a:srgbClr val="C0C0C0">
                      <a:alpha val="80000"/>
                    </a:srgbClr>
                  </a:outerShdw>
                </a:effectLst>
                <a:latin typeface="Arial Black" panose="020B0A04020102020204" pitchFamily="34" charset="0"/>
              </a:rPr>
              <a:t>of </a:t>
            </a:r>
            <a:r>
              <a:rPr lang="en-US" sz="40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Holiness Terminology</a:t>
            </a:r>
            <a:r>
              <a:rPr lang="en-US" b="1" dirty="0">
                <a:solidFill>
                  <a:srgbClr val="7030A0"/>
                </a:solidFill>
                <a:effectLst>
                  <a:outerShdw dist="35941" dir="2700000" sy="50000" kx="2115830" algn="bl">
                    <a:srgbClr val="C0C0C0">
                      <a:alpha val="80000"/>
                    </a:srgbClr>
                  </a:outerShdw>
                </a:effectLst>
                <a:latin typeface="Arial Black" panose="020B0A04020102020204" pitchFamily="34" charset="0"/>
              </a:rPr>
              <a:t/>
            </a:r>
            <a:br>
              <a:rPr lang="en-US" b="1" dirty="0">
                <a:solidFill>
                  <a:srgbClr val="7030A0"/>
                </a:solidFill>
                <a:effectLst>
                  <a:outerShdw dist="35941" dir="2700000" sy="50000" kx="2115830" algn="bl">
                    <a:srgbClr val="C0C0C0">
                      <a:alpha val="80000"/>
                    </a:srgbClr>
                  </a:outerShdw>
                </a:effectLst>
                <a:latin typeface="Arial Black" panose="020B0A04020102020204" pitchFamily="34" charset="0"/>
              </a:rPr>
            </a:br>
            <a:endParaRPr lang="en-US" dirty="0"/>
          </a:p>
        </p:txBody>
      </p:sp>
      <p:sp>
        <p:nvSpPr>
          <p:cNvPr id="3" name="Content Placeholder 2"/>
          <p:cNvSpPr>
            <a:spLocks noGrp="1"/>
          </p:cNvSpPr>
          <p:nvPr>
            <p:ph idx="1"/>
          </p:nvPr>
        </p:nvSpPr>
        <p:spPr>
          <a:xfrm>
            <a:off x="1661375" y="2215168"/>
            <a:ext cx="8950816" cy="3580326"/>
          </a:xfrm>
        </p:spPr>
        <p:txBody>
          <a:bodyPr>
            <a:normAutofit fontScale="25000" lnSpcReduction="20000"/>
          </a:bodyPr>
          <a:lstStyle/>
          <a:p>
            <a:pPr marL="0" indent="0">
              <a:buNone/>
            </a:pPr>
            <a:r>
              <a:rPr lang="en-US" sz="11200" b="1" dirty="0" smtClean="0">
                <a:solidFill>
                  <a:srgbClr val="C00000"/>
                </a:solidFill>
              </a:rPr>
              <a:t>1) Pure/Purity, </a:t>
            </a:r>
            <a:r>
              <a:rPr lang="en-US" sz="11200" b="1" dirty="0" smtClean="0">
                <a:solidFill>
                  <a:srgbClr val="FF0000"/>
                </a:solidFill>
              </a:rPr>
              <a:t>2</a:t>
            </a:r>
            <a:r>
              <a:rPr lang="en-US" sz="11200" b="1" dirty="0">
                <a:solidFill>
                  <a:srgbClr val="FF0000"/>
                </a:solidFill>
              </a:rPr>
              <a:t>) </a:t>
            </a:r>
            <a:r>
              <a:rPr lang="en-US" sz="11200" b="1" dirty="0" smtClean="0">
                <a:solidFill>
                  <a:srgbClr val="FF0000"/>
                </a:solidFill>
              </a:rPr>
              <a:t>Clean/Cleanness, </a:t>
            </a:r>
          </a:p>
          <a:p>
            <a:pPr marL="0" indent="0">
              <a:buNone/>
            </a:pPr>
            <a:r>
              <a:rPr lang="en-US" sz="11200" b="1" dirty="0" smtClean="0">
                <a:solidFill>
                  <a:schemeClr val="tx1"/>
                </a:solidFill>
              </a:rPr>
              <a:t>3</a:t>
            </a:r>
            <a:r>
              <a:rPr lang="en-US" sz="11200" b="1" dirty="0">
                <a:solidFill>
                  <a:schemeClr val="tx1"/>
                </a:solidFill>
              </a:rPr>
              <a:t>) Without Blemish/ </a:t>
            </a:r>
            <a:r>
              <a:rPr lang="en-US" sz="11200" b="1" dirty="0" smtClean="0">
                <a:solidFill>
                  <a:schemeClr val="tx1"/>
                </a:solidFill>
              </a:rPr>
              <a:t>Blamelessness, </a:t>
            </a:r>
          </a:p>
          <a:p>
            <a:pPr marL="0" indent="0">
              <a:buNone/>
            </a:pPr>
            <a:r>
              <a:rPr lang="en-US" sz="11200" b="1" dirty="0" smtClean="0">
                <a:solidFill>
                  <a:srgbClr val="FFC000"/>
                </a:solidFill>
              </a:rPr>
              <a:t>4</a:t>
            </a:r>
            <a:r>
              <a:rPr lang="en-US" sz="11200" b="1" dirty="0">
                <a:solidFill>
                  <a:srgbClr val="FFC000"/>
                </a:solidFill>
              </a:rPr>
              <a:t>) Without Spot/ </a:t>
            </a:r>
            <a:r>
              <a:rPr lang="en-US" sz="11200" b="1" dirty="0" smtClean="0">
                <a:solidFill>
                  <a:srgbClr val="FFC000"/>
                </a:solidFill>
              </a:rPr>
              <a:t>Spotlessness, </a:t>
            </a:r>
            <a:r>
              <a:rPr lang="en-US" sz="11200" b="1" dirty="0" smtClean="0">
                <a:solidFill>
                  <a:srgbClr val="00B050"/>
                </a:solidFill>
              </a:rPr>
              <a:t>5</a:t>
            </a:r>
            <a:r>
              <a:rPr lang="en-US" sz="11200" b="1" dirty="0">
                <a:solidFill>
                  <a:srgbClr val="00B050"/>
                </a:solidFill>
              </a:rPr>
              <a:t>) Without </a:t>
            </a:r>
            <a:r>
              <a:rPr lang="en-US" sz="11200" b="1" dirty="0" smtClean="0">
                <a:solidFill>
                  <a:srgbClr val="00B050"/>
                </a:solidFill>
              </a:rPr>
              <a:t>wrinkle,            </a:t>
            </a:r>
            <a:r>
              <a:rPr lang="en-US" sz="11200" b="1" dirty="0" smtClean="0">
                <a:solidFill>
                  <a:srgbClr val="FF0000"/>
                </a:solidFill>
              </a:rPr>
              <a:t>6</a:t>
            </a:r>
            <a:r>
              <a:rPr lang="en-US" sz="11200" b="1" dirty="0">
                <a:solidFill>
                  <a:srgbClr val="FF0000"/>
                </a:solidFill>
              </a:rPr>
              <a:t>) </a:t>
            </a:r>
            <a:r>
              <a:rPr lang="en-US" sz="11200" b="1" dirty="0" smtClean="0">
                <a:solidFill>
                  <a:srgbClr val="FF0000"/>
                </a:solidFill>
              </a:rPr>
              <a:t>Undefiled</a:t>
            </a:r>
            <a:r>
              <a:rPr lang="en-US" sz="11200" b="1" dirty="0" smtClean="0">
                <a:solidFill>
                  <a:srgbClr val="C00000"/>
                </a:solidFill>
              </a:rPr>
              <a:t>, </a:t>
            </a:r>
            <a:r>
              <a:rPr lang="en-US" sz="11200" b="1" dirty="0" smtClean="0">
                <a:solidFill>
                  <a:srgbClr val="0070C0"/>
                </a:solidFill>
              </a:rPr>
              <a:t>7</a:t>
            </a:r>
            <a:r>
              <a:rPr lang="en-US" sz="11200" b="1" dirty="0">
                <a:solidFill>
                  <a:srgbClr val="0070C0"/>
                </a:solidFill>
              </a:rPr>
              <a:t>) Without </a:t>
            </a:r>
            <a:r>
              <a:rPr lang="en-US" sz="11200" b="1" dirty="0" smtClean="0">
                <a:solidFill>
                  <a:srgbClr val="0070C0"/>
                </a:solidFill>
              </a:rPr>
              <a:t>Filthiness, </a:t>
            </a:r>
          </a:p>
          <a:p>
            <a:pPr marL="0" indent="0">
              <a:buNone/>
            </a:pPr>
            <a:r>
              <a:rPr lang="en-US" sz="11200" b="1" dirty="0" smtClean="0">
                <a:solidFill>
                  <a:srgbClr val="C00000"/>
                </a:solidFill>
              </a:rPr>
              <a:t>8) Upright/Uprightness, 9) Consecration, </a:t>
            </a:r>
          </a:p>
          <a:p>
            <a:pPr marL="0" indent="0">
              <a:buNone/>
            </a:pPr>
            <a:r>
              <a:rPr lang="en-US" sz="11200" b="1" dirty="0" smtClean="0">
                <a:solidFill>
                  <a:srgbClr val="C00000"/>
                </a:solidFill>
              </a:rPr>
              <a:t>10) Sanctify/Sanctification, </a:t>
            </a:r>
            <a:r>
              <a:rPr lang="en-US" sz="11200" b="1" dirty="0" smtClean="0">
                <a:solidFill>
                  <a:srgbClr val="002060"/>
                </a:solidFill>
              </a:rPr>
              <a:t>11) Godliness,                 </a:t>
            </a:r>
            <a:r>
              <a:rPr lang="en-US" sz="11200" b="1" dirty="0" smtClean="0">
                <a:solidFill>
                  <a:srgbClr val="7030A0"/>
                </a:solidFill>
                <a:latin typeface="Bookman Old Style" panose="02050604050505020204" pitchFamily="18" charset="0"/>
              </a:rPr>
              <a:t>12</a:t>
            </a:r>
            <a:r>
              <a:rPr lang="en-US" sz="11200" b="1" dirty="0">
                <a:solidFill>
                  <a:srgbClr val="7030A0"/>
                </a:solidFill>
                <a:latin typeface="Bookman Old Style" panose="02050604050505020204" pitchFamily="18" charset="0"/>
              </a:rPr>
              <a:t>) </a:t>
            </a:r>
            <a:r>
              <a:rPr lang="en-US" sz="11200" b="1" dirty="0" smtClean="0">
                <a:solidFill>
                  <a:srgbClr val="7030A0"/>
                </a:solidFill>
                <a:latin typeface="Bookman Old Style" panose="02050604050505020204" pitchFamily="18" charset="0"/>
              </a:rPr>
              <a:t>Diligence, 13</a:t>
            </a:r>
            <a:r>
              <a:rPr lang="en-US" sz="11200" b="1" dirty="0">
                <a:solidFill>
                  <a:srgbClr val="7030A0"/>
                </a:solidFill>
                <a:latin typeface="Bookman Old Style" panose="02050604050505020204" pitchFamily="18" charset="0"/>
              </a:rPr>
              <a:t>) </a:t>
            </a:r>
            <a:r>
              <a:rPr lang="en-US" sz="11200" b="1" dirty="0" smtClean="0">
                <a:solidFill>
                  <a:srgbClr val="7030A0"/>
                </a:solidFill>
                <a:latin typeface="Bookman Old Style" panose="02050604050505020204" pitchFamily="18" charset="0"/>
              </a:rPr>
              <a:t>Virtue, </a:t>
            </a:r>
            <a:r>
              <a:rPr lang="en-US" sz="11200" b="1" dirty="0" smtClean="0">
                <a:solidFill>
                  <a:srgbClr val="7030A0"/>
                </a:solidFill>
              </a:rPr>
              <a:t>14) Righteousness</a:t>
            </a:r>
            <a:r>
              <a:rPr lang="en-US" sz="11200" b="1" dirty="0" smtClean="0">
                <a:solidFill>
                  <a:srgbClr val="C00000"/>
                </a:solidFill>
              </a:rPr>
              <a:t>, and </a:t>
            </a:r>
          </a:p>
          <a:p>
            <a:pPr marL="0" indent="0">
              <a:buNone/>
            </a:pPr>
            <a:r>
              <a:rPr lang="en-US" sz="11200" b="1" dirty="0" smtClean="0">
                <a:solidFill>
                  <a:srgbClr val="FF0000"/>
                </a:solidFill>
              </a:rPr>
              <a:t>15) Perfect/Perfection.</a:t>
            </a:r>
            <a:endParaRPr lang="en-US" sz="11200" b="1" dirty="0">
              <a:solidFill>
                <a:srgbClr val="C00000"/>
              </a:solidFill>
            </a:endParaRPr>
          </a:p>
          <a:p>
            <a:pPr marL="0" indent="0">
              <a:buNone/>
            </a:pPr>
            <a:endParaRPr lang="en-US" dirty="0"/>
          </a:p>
        </p:txBody>
      </p:sp>
    </p:spTree>
    <p:extLst>
      <p:ext uri="{BB962C8B-B14F-4D97-AF65-F5344CB8AC3E}">
        <p14:creationId xmlns:p14="http://schemas.microsoft.com/office/powerpoint/2010/main" val="29810442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0157" y="772732"/>
            <a:ext cx="9517487" cy="5525037"/>
          </a:xfrm>
        </p:spPr>
        <p:txBody>
          <a:bodyPr>
            <a:normAutofit/>
          </a:bodyPr>
          <a:lstStyle/>
          <a:p>
            <a:pPr marL="0" indent="0" algn="ctr">
              <a:spcBef>
                <a:spcPts val="0"/>
              </a:spcBef>
              <a:buNone/>
            </a:pPr>
            <a:r>
              <a:rPr lang="en-US" sz="4800" b="1" dirty="0" smtClean="0">
                <a:solidFill>
                  <a:srgbClr val="7030A0"/>
                </a:solidFill>
                <a:latin typeface="Bookman Old Style" panose="02050604050505020204" pitchFamily="18" charset="0"/>
              </a:rPr>
              <a:t>1) Pure/Purity </a:t>
            </a:r>
          </a:p>
          <a:p>
            <a:pPr marL="0" indent="0">
              <a:spcBef>
                <a:spcPts val="0"/>
              </a:spcBef>
              <a:buNone/>
            </a:pPr>
            <a:r>
              <a:rPr lang="en-US" sz="3500" b="1" dirty="0" smtClean="0">
                <a:solidFill>
                  <a:srgbClr val="FF0000"/>
                </a:solidFill>
                <a:latin typeface="Bookman Old Style" panose="02050604050505020204" pitchFamily="18" charset="0"/>
              </a:rPr>
              <a:t>It is the quality or state of being free from mixture, pollution, or other foreign elements.    </a:t>
            </a:r>
          </a:p>
          <a:p>
            <a:pPr marL="0" indent="0">
              <a:spcBef>
                <a:spcPts val="0"/>
              </a:spcBef>
              <a:buNone/>
            </a:pPr>
            <a:r>
              <a:rPr lang="en-US" sz="3500" dirty="0" smtClean="0">
                <a:solidFill>
                  <a:schemeClr val="tx1"/>
                </a:solidFill>
                <a:latin typeface="Bookman Old Style" panose="02050604050505020204" pitchFamily="18" charset="0"/>
              </a:rPr>
              <a:t>-“</a:t>
            </a:r>
            <a:r>
              <a:rPr lang="en-US" sz="3500" b="1" i="1" dirty="0"/>
              <a:t>And every man that hath this hope in him </a:t>
            </a:r>
            <a:r>
              <a:rPr lang="en-US" sz="3500" b="1" i="1" u="sng" dirty="0" err="1">
                <a:solidFill>
                  <a:srgbClr val="C00000"/>
                </a:solidFill>
              </a:rPr>
              <a:t>purifieth</a:t>
            </a:r>
            <a:r>
              <a:rPr lang="en-US" sz="3500" b="1" i="1" dirty="0"/>
              <a:t> himself, even as he is </a:t>
            </a:r>
            <a:r>
              <a:rPr lang="en-US" sz="3500" b="1" i="1" u="sng" dirty="0">
                <a:solidFill>
                  <a:srgbClr val="C00000"/>
                </a:solidFill>
              </a:rPr>
              <a:t>pure</a:t>
            </a:r>
            <a:r>
              <a:rPr lang="en-US" sz="3500" dirty="0">
                <a:solidFill>
                  <a:schemeClr val="tx1"/>
                </a:solidFill>
                <a:latin typeface="Bookman Old Style" panose="02050604050505020204" pitchFamily="18" charset="0"/>
              </a:rPr>
              <a:t>” </a:t>
            </a:r>
            <a:r>
              <a:rPr lang="en-US" sz="3500" dirty="0" smtClean="0">
                <a:solidFill>
                  <a:schemeClr val="tx1"/>
                </a:solidFill>
                <a:latin typeface="Bookman Old Style" panose="02050604050505020204" pitchFamily="18" charset="0"/>
              </a:rPr>
              <a:t>                         </a:t>
            </a:r>
            <a:r>
              <a:rPr lang="en-US" sz="3500" b="1" dirty="0" smtClean="0">
                <a:solidFill>
                  <a:schemeClr val="tx1"/>
                </a:solidFill>
                <a:latin typeface="Bookman Old Style" panose="02050604050505020204" pitchFamily="18" charset="0"/>
              </a:rPr>
              <a:t>(</a:t>
            </a:r>
            <a:r>
              <a:rPr lang="en-US" sz="3500" b="1" dirty="0">
                <a:solidFill>
                  <a:schemeClr val="tx1"/>
                </a:solidFill>
                <a:latin typeface="Bookman Old Style" panose="02050604050505020204" pitchFamily="18" charset="0"/>
              </a:rPr>
              <a:t>1 John 3:3). </a:t>
            </a:r>
          </a:p>
          <a:p>
            <a:pPr marL="0" indent="0">
              <a:spcBef>
                <a:spcPts val="0"/>
              </a:spcBef>
              <a:buNone/>
            </a:pPr>
            <a:r>
              <a:rPr lang="en-US" sz="3500" dirty="0">
                <a:solidFill>
                  <a:schemeClr val="tx1"/>
                </a:solidFill>
                <a:latin typeface="Bookman Old Style" panose="02050604050505020204" pitchFamily="18" charset="0"/>
              </a:rPr>
              <a:t>-“</a:t>
            </a:r>
            <a:r>
              <a:rPr lang="en-US" sz="3500" b="1" i="1" dirty="0"/>
              <a:t>neither be partaker of other men's sins: </a:t>
            </a:r>
            <a:r>
              <a:rPr lang="en-US" sz="3500" b="1" i="1" u="sng" dirty="0">
                <a:solidFill>
                  <a:srgbClr val="C00000"/>
                </a:solidFill>
              </a:rPr>
              <a:t>keep thyself pure</a:t>
            </a:r>
            <a:r>
              <a:rPr lang="en-US" sz="3500" dirty="0" smtClean="0">
                <a:solidFill>
                  <a:schemeClr val="tx1"/>
                </a:solidFill>
                <a:latin typeface="Bookman Old Style" panose="02050604050505020204" pitchFamily="18" charset="0"/>
              </a:rPr>
              <a:t>” </a:t>
            </a:r>
            <a:r>
              <a:rPr lang="en-US" sz="3500" b="1" dirty="0" smtClean="0">
                <a:solidFill>
                  <a:schemeClr val="tx1"/>
                </a:solidFill>
                <a:latin typeface="Bookman Old Style" panose="02050604050505020204" pitchFamily="18" charset="0"/>
              </a:rPr>
              <a:t>(</a:t>
            </a:r>
            <a:r>
              <a:rPr lang="en-US" sz="3500" b="1" dirty="0">
                <a:solidFill>
                  <a:schemeClr val="tx1"/>
                </a:solidFill>
                <a:latin typeface="Bookman Old Style" panose="02050604050505020204" pitchFamily="18" charset="0"/>
              </a:rPr>
              <a:t>1 Timothy 5:22b).</a:t>
            </a:r>
            <a:r>
              <a:rPr lang="en-US" sz="3500" dirty="0">
                <a:solidFill>
                  <a:schemeClr val="tx1"/>
                </a:solidFill>
                <a:latin typeface="Bookman Old Style" panose="02050604050505020204" pitchFamily="18" charset="0"/>
              </a:rPr>
              <a:t> </a:t>
            </a:r>
          </a:p>
          <a:p>
            <a:endParaRPr lang="en-US" sz="5500" dirty="0" smtClean="0">
              <a:latin typeface="Bookman Old Style" panose="02050604050505020204" pitchFamily="18" charset="0"/>
            </a:endParaRPr>
          </a:p>
        </p:txBody>
      </p:sp>
    </p:spTree>
    <p:extLst>
      <p:ext uri="{BB962C8B-B14F-4D97-AF65-F5344CB8AC3E}">
        <p14:creationId xmlns:p14="http://schemas.microsoft.com/office/powerpoint/2010/main" val="30405970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4155" y="1825738"/>
            <a:ext cx="8711365" cy="3880773"/>
          </a:xfrm>
        </p:spPr>
        <p:txBody>
          <a:bodyPr>
            <a:normAutofit fontScale="62500" lnSpcReduction="20000"/>
          </a:bodyPr>
          <a:lstStyle/>
          <a:p>
            <a:pPr marL="0" indent="0" algn="ctr">
              <a:spcBef>
                <a:spcPts val="0"/>
              </a:spcBef>
              <a:buNone/>
            </a:pPr>
            <a:r>
              <a:rPr lang="en-US" sz="7000" b="1" dirty="0">
                <a:solidFill>
                  <a:srgbClr val="7030A0"/>
                </a:solidFill>
                <a:latin typeface="Bookman Old Style" panose="02050604050505020204" pitchFamily="18" charset="0"/>
              </a:rPr>
              <a:t>2) </a:t>
            </a:r>
            <a:r>
              <a:rPr lang="en-US" sz="7000" b="1" dirty="0" smtClean="0">
                <a:solidFill>
                  <a:srgbClr val="7030A0"/>
                </a:solidFill>
                <a:latin typeface="Bookman Old Style" panose="02050604050505020204" pitchFamily="18" charset="0"/>
              </a:rPr>
              <a:t>Clean/Cleanness </a:t>
            </a:r>
          </a:p>
          <a:p>
            <a:pPr marL="0" indent="0">
              <a:spcBef>
                <a:spcPts val="0"/>
              </a:spcBef>
              <a:buNone/>
            </a:pPr>
            <a:r>
              <a:rPr lang="en-US" sz="5100" b="1" dirty="0" smtClean="0">
                <a:solidFill>
                  <a:schemeClr val="tx1"/>
                </a:solidFill>
                <a:latin typeface="Bookman Old Style" panose="02050604050505020204" pitchFamily="18" charset="0"/>
              </a:rPr>
              <a:t>It </a:t>
            </a:r>
            <a:r>
              <a:rPr lang="en-US" sz="5100" b="1" dirty="0">
                <a:solidFill>
                  <a:schemeClr val="tx1"/>
                </a:solidFill>
                <a:latin typeface="Bookman Old Style" panose="02050604050505020204" pitchFamily="18" charset="0"/>
              </a:rPr>
              <a:t>means </a:t>
            </a:r>
            <a:r>
              <a:rPr lang="en-US" sz="5100" dirty="0">
                <a:latin typeface="Bookman Old Style" panose="02050604050505020204" pitchFamily="18" charset="0"/>
              </a:rPr>
              <a:t>“</a:t>
            </a:r>
            <a:r>
              <a:rPr lang="en-US" sz="5100" b="1" i="1" dirty="0">
                <a:solidFill>
                  <a:srgbClr val="FF0000"/>
                </a:solidFill>
                <a:latin typeface="Bookman Old Style" panose="02050604050505020204" pitchFamily="18" charset="0"/>
              </a:rPr>
              <a:t>pure</a:t>
            </a:r>
            <a:r>
              <a:rPr lang="en-US" sz="5100" b="1" dirty="0">
                <a:solidFill>
                  <a:srgbClr val="FF0000"/>
                </a:solidFill>
                <a:latin typeface="Bookman Old Style" panose="02050604050505020204" pitchFamily="18" charset="0"/>
              </a:rPr>
              <a:t>, </a:t>
            </a:r>
            <a:r>
              <a:rPr lang="en-US" sz="5100" b="1" i="1" dirty="0" smtClean="0">
                <a:solidFill>
                  <a:srgbClr val="FF0000"/>
                </a:solidFill>
                <a:latin typeface="Bookman Old Style" panose="02050604050505020204" pitchFamily="18" charset="0"/>
              </a:rPr>
              <a:t>clear</a:t>
            </a:r>
            <a:r>
              <a:rPr lang="en-US" sz="5100" b="1" dirty="0" smtClean="0">
                <a:solidFill>
                  <a:srgbClr val="FF0000"/>
                </a:solidFill>
                <a:latin typeface="Bookman Old Style" panose="02050604050505020204" pitchFamily="18" charset="0"/>
              </a:rPr>
              <a:t>, </a:t>
            </a:r>
            <a:r>
              <a:rPr lang="en-US" sz="5100" b="1" i="1" dirty="0" smtClean="0">
                <a:solidFill>
                  <a:srgbClr val="FF0000"/>
                </a:solidFill>
                <a:latin typeface="Bookman Old Style" panose="02050604050505020204" pitchFamily="18" charset="0"/>
              </a:rPr>
              <a:t>uncontaminated</a:t>
            </a:r>
            <a:r>
              <a:rPr lang="en-US" sz="5100" dirty="0">
                <a:latin typeface="Bookman Old Style" panose="02050604050505020204" pitchFamily="18" charset="0"/>
              </a:rPr>
              <a:t>” </a:t>
            </a:r>
            <a:endParaRPr lang="en-US" sz="5100" dirty="0" smtClean="0">
              <a:latin typeface="Bookman Old Style" panose="02050604050505020204" pitchFamily="18" charset="0"/>
            </a:endParaRPr>
          </a:p>
          <a:p>
            <a:pPr marL="0" indent="0">
              <a:spcBef>
                <a:spcPts val="0"/>
              </a:spcBef>
              <a:buNone/>
            </a:pPr>
            <a:r>
              <a:rPr lang="en-US" sz="5100" dirty="0" smtClean="0">
                <a:solidFill>
                  <a:schemeClr val="tx1"/>
                </a:solidFill>
                <a:latin typeface="Bookman Old Style" panose="02050604050505020204" pitchFamily="18" charset="0"/>
              </a:rPr>
              <a:t>-“</a:t>
            </a:r>
            <a:r>
              <a:rPr lang="en-US" sz="5100" b="1" i="1" dirty="0"/>
              <a:t>And that ye may put difference between </a:t>
            </a:r>
            <a:r>
              <a:rPr lang="en-US" sz="5100" b="1" i="1" u="sng" dirty="0">
                <a:solidFill>
                  <a:srgbClr val="C00000"/>
                </a:solidFill>
              </a:rPr>
              <a:t>holy</a:t>
            </a:r>
            <a:r>
              <a:rPr lang="en-US" sz="5100" b="1" i="1" dirty="0"/>
              <a:t> and </a:t>
            </a:r>
            <a:r>
              <a:rPr lang="en-US" sz="5100" b="1" i="1" u="sng" dirty="0">
                <a:solidFill>
                  <a:srgbClr val="C00000"/>
                </a:solidFill>
              </a:rPr>
              <a:t>unholy</a:t>
            </a:r>
            <a:r>
              <a:rPr lang="en-US" sz="5100" b="1" i="1" dirty="0"/>
              <a:t>, and between </a:t>
            </a:r>
            <a:r>
              <a:rPr lang="en-US" sz="5100" b="1" i="1" u="sng" dirty="0">
                <a:solidFill>
                  <a:srgbClr val="C00000"/>
                </a:solidFill>
              </a:rPr>
              <a:t>unclean</a:t>
            </a:r>
            <a:r>
              <a:rPr lang="en-US" sz="5100" b="1" i="1" dirty="0"/>
              <a:t> and </a:t>
            </a:r>
            <a:r>
              <a:rPr lang="en-US" sz="5100" b="1" i="1" u="sng" dirty="0">
                <a:solidFill>
                  <a:srgbClr val="C00000"/>
                </a:solidFill>
              </a:rPr>
              <a:t>clean</a:t>
            </a:r>
            <a:r>
              <a:rPr lang="en-US" sz="5100" dirty="0">
                <a:solidFill>
                  <a:schemeClr val="tx1"/>
                </a:solidFill>
                <a:latin typeface="Bookman Old Style" panose="02050604050505020204" pitchFamily="18" charset="0"/>
              </a:rPr>
              <a:t>” </a:t>
            </a:r>
            <a:r>
              <a:rPr lang="en-US" sz="5100" b="1" dirty="0">
                <a:solidFill>
                  <a:schemeClr val="tx1"/>
                </a:solidFill>
                <a:latin typeface="Bookman Old Style" panose="02050604050505020204" pitchFamily="18" charset="0"/>
              </a:rPr>
              <a:t>(Leviticus 10:10).</a:t>
            </a:r>
          </a:p>
          <a:p>
            <a:pPr marL="0" indent="0">
              <a:spcBef>
                <a:spcPts val="0"/>
              </a:spcBef>
              <a:buNone/>
            </a:pPr>
            <a:r>
              <a:rPr lang="en-US" sz="5100" dirty="0">
                <a:solidFill>
                  <a:schemeClr val="tx1"/>
                </a:solidFill>
                <a:latin typeface="Bookman Old Style" panose="02050604050505020204" pitchFamily="18" charset="0"/>
              </a:rPr>
              <a:t>-“</a:t>
            </a:r>
            <a:r>
              <a:rPr lang="en-US" sz="5100" b="1" i="1" dirty="0"/>
              <a:t>To make a </a:t>
            </a:r>
            <a:r>
              <a:rPr lang="en-US" sz="5100" b="1" i="1" u="sng" dirty="0">
                <a:solidFill>
                  <a:srgbClr val="C00000"/>
                </a:solidFill>
              </a:rPr>
              <a:t>difference between the unclean and the clean</a:t>
            </a:r>
            <a:r>
              <a:rPr lang="en-US" sz="5100" dirty="0">
                <a:solidFill>
                  <a:schemeClr val="tx1"/>
                </a:solidFill>
                <a:latin typeface="Bookman Old Style" panose="02050604050505020204" pitchFamily="18" charset="0"/>
              </a:rPr>
              <a:t>” </a:t>
            </a:r>
            <a:r>
              <a:rPr lang="en-US" sz="5100" b="1" dirty="0" smtClean="0">
                <a:solidFill>
                  <a:schemeClr val="tx1"/>
                </a:solidFill>
                <a:latin typeface="Bookman Old Style" panose="02050604050505020204" pitchFamily="18" charset="0"/>
              </a:rPr>
              <a:t>(</a:t>
            </a:r>
            <a:r>
              <a:rPr lang="en-US" sz="5100" b="1" dirty="0">
                <a:solidFill>
                  <a:schemeClr val="tx1"/>
                </a:solidFill>
                <a:latin typeface="Bookman Old Style" panose="02050604050505020204" pitchFamily="18" charset="0"/>
              </a:rPr>
              <a:t>Leviticus 11:47a).</a:t>
            </a:r>
          </a:p>
          <a:p>
            <a:endParaRPr lang="en-US" b="1" dirty="0">
              <a:solidFill>
                <a:srgbClr val="C00000"/>
              </a:solidFill>
              <a:latin typeface="Bookman Old Style" panose="02050604050505020204" pitchFamily="18" charset="0"/>
            </a:endParaRPr>
          </a:p>
          <a:p>
            <a:endParaRPr lang="en-US" dirty="0"/>
          </a:p>
        </p:txBody>
      </p:sp>
    </p:spTree>
    <p:extLst>
      <p:ext uri="{BB962C8B-B14F-4D97-AF65-F5344CB8AC3E}">
        <p14:creationId xmlns:p14="http://schemas.microsoft.com/office/powerpoint/2010/main" val="1194852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97496" y="1443184"/>
            <a:ext cx="8655814" cy="4108360"/>
          </a:xfrm>
        </p:spPr>
        <p:txBody>
          <a:bodyPr>
            <a:normAutofit fontScale="25000" lnSpcReduction="20000"/>
          </a:bodyPr>
          <a:lstStyle/>
          <a:p>
            <a:pPr marL="0" indent="0">
              <a:spcBef>
                <a:spcPts val="0"/>
              </a:spcBef>
              <a:buNone/>
            </a:pPr>
            <a:r>
              <a:rPr lang="en-US" sz="14400" b="1" dirty="0">
                <a:solidFill>
                  <a:srgbClr val="7030A0"/>
                </a:solidFill>
                <a:latin typeface="Bookman Old Style" panose="02050604050505020204" pitchFamily="18" charset="0"/>
              </a:rPr>
              <a:t>3) Without </a:t>
            </a:r>
            <a:r>
              <a:rPr lang="en-US" sz="14400" b="1" dirty="0" smtClean="0">
                <a:solidFill>
                  <a:srgbClr val="7030A0"/>
                </a:solidFill>
                <a:latin typeface="Bookman Old Style" panose="02050604050505020204" pitchFamily="18" charset="0"/>
              </a:rPr>
              <a:t>Blemish/Blamelessness</a:t>
            </a:r>
          </a:p>
          <a:p>
            <a:pPr marL="0" indent="0">
              <a:spcBef>
                <a:spcPts val="0"/>
              </a:spcBef>
              <a:buNone/>
            </a:pPr>
            <a:r>
              <a:rPr lang="en-US" sz="12800" dirty="0" smtClean="0">
                <a:solidFill>
                  <a:schemeClr val="tx1"/>
                </a:solidFill>
                <a:latin typeface="Bookman Old Style" panose="02050604050505020204" pitchFamily="18" charset="0"/>
              </a:rPr>
              <a:t>It</a:t>
            </a:r>
            <a:r>
              <a:rPr lang="en-US" sz="12800" b="1" dirty="0" smtClean="0">
                <a:solidFill>
                  <a:srgbClr val="C00000"/>
                </a:solidFill>
                <a:latin typeface="Bookman Old Style" panose="02050604050505020204" pitchFamily="18" charset="0"/>
              </a:rPr>
              <a:t> </a:t>
            </a:r>
            <a:r>
              <a:rPr lang="en-US" sz="12800" dirty="0">
                <a:latin typeface="Bookman Old Style" panose="02050604050505020204" pitchFamily="18" charset="0"/>
              </a:rPr>
              <a:t>means “</a:t>
            </a:r>
            <a:r>
              <a:rPr lang="en-US" sz="12800" b="1" dirty="0">
                <a:solidFill>
                  <a:srgbClr val="FF0000"/>
                </a:solidFill>
                <a:latin typeface="Bookman Old Style" panose="02050604050505020204" pitchFamily="18" charset="0"/>
              </a:rPr>
              <a:t>without</a:t>
            </a:r>
            <a:r>
              <a:rPr lang="en-US" sz="12800" dirty="0">
                <a:solidFill>
                  <a:srgbClr val="FF0000"/>
                </a:solidFill>
                <a:latin typeface="Bookman Old Style" panose="02050604050505020204" pitchFamily="18" charset="0"/>
              </a:rPr>
              <a:t> </a:t>
            </a:r>
            <a:r>
              <a:rPr lang="en-US" sz="12800" b="1" dirty="0">
                <a:solidFill>
                  <a:srgbClr val="FF0000"/>
                </a:solidFill>
                <a:latin typeface="Bookman Old Style" panose="02050604050505020204" pitchFamily="18" charset="0"/>
              </a:rPr>
              <a:t>Disabilities and </a:t>
            </a:r>
            <a:r>
              <a:rPr lang="en-US" sz="12800" b="1" dirty="0" smtClean="0">
                <a:solidFill>
                  <a:srgbClr val="FF0000"/>
                </a:solidFill>
                <a:latin typeface="Bookman Old Style" panose="02050604050505020204" pitchFamily="18" charset="0"/>
              </a:rPr>
              <a:t>Deformities.</a:t>
            </a:r>
            <a:r>
              <a:rPr lang="en-US" sz="12800" b="1" dirty="0" smtClean="0">
                <a:latin typeface="Bookman Old Style" panose="02050604050505020204" pitchFamily="18" charset="0"/>
              </a:rPr>
              <a:t>”</a:t>
            </a:r>
            <a:r>
              <a:rPr lang="en-US" sz="12800" b="1" dirty="0" smtClean="0">
                <a:solidFill>
                  <a:srgbClr val="C00000"/>
                </a:solidFill>
                <a:latin typeface="Bookman Old Style" panose="02050604050505020204" pitchFamily="18" charset="0"/>
              </a:rPr>
              <a:t> </a:t>
            </a:r>
          </a:p>
          <a:p>
            <a:pPr marL="0" indent="0">
              <a:spcBef>
                <a:spcPts val="0"/>
              </a:spcBef>
              <a:buNone/>
            </a:pPr>
            <a:r>
              <a:rPr lang="en-US" sz="12800" dirty="0" smtClean="0">
                <a:solidFill>
                  <a:schemeClr val="tx1"/>
                </a:solidFill>
                <a:latin typeface="Bookman Old Style" panose="02050604050505020204" pitchFamily="18" charset="0"/>
              </a:rPr>
              <a:t>-“</a:t>
            </a:r>
            <a:r>
              <a:rPr lang="en-US" sz="12800" b="1" i="1" dirty="0">
                <a:solidFill>
                  <a:schemeClr val="tx1"/>
                </a:solidFill>
              </a:rPr>
              <a:t>Your lamb shall be </a:t>
            </a:r>
            <a:r>
              <a:rPr lang="en-US" sz="12800" b="1" i="1" u="sng" dirty="0">
                <a:solidFill>
                  <a:srgbClr val="C00000"/>
                </a:solidFill>
              </a:rPr>
              <a:t>without </a:t>
            </a:r>
            <a:r>
              <a:rPr lang="en-US" sz="12800" b="1" i="1" u="sng" dirty="0" smtClean="0">
                <a:solidFill>
                  <a:srgbClr val="C00000"/>
                </a:solidFill>
              </a:rPr>
              <a:t>blemish</a:t>
            </a:r>
            <a:r>
              <a:rPr lang="en-US" sz="12800" dirty="0" smtClean="0">
                <a:solidFill>
                  <a:schemeClr val="tx1"/>
                </a:solidFill>
                <a:latin typeface="Bookman Old Style" panose="02050604050505020204" pitchFamily="18" charset="0"/>
              </a:rPr>
              <a:t>” </a:t>
            </a:r>
            <a:r>
              <a:rPr lang="en-US" sz="12800" b="1" dirty="0">
                <a:solidFill>
                  <a:schemeClr val="tx1"/>
                </a:solidFill>
                <a:latin typeface="Bookman Old Style" panose="02050604050505020204" pitchFamily="18" charset="0"/>
              </a:rPr>
              <a:t>(Exodus </a:t>
            </a:r>
            <a:r>
              <a:rPr lang="en-US" sz="12800" b="1" dirty="0" smtClean="0">
                <a:solidFill>
                  <a:schemeClr val="tx1"/>
                </a:solidFill>
                <a:latin typeface="Bookman Old Style" panose="02050604050505020204" pitchFamily="18" charset="0"/>
              </a:rPr>
              <a:t>12:5a).</a:t>
            </a:r>
            <a:endParaRPr lang="en-US" sz="12800" b="1" dirty="0">
              <a:solidFill>
                <a:schemeClr val="tx1"/>
              </a:solidFill>
              <a:latin typeface="Bookman Old Style" panose="02050604050505020204" pitchFamily="18" charset="0"/>
            </a:endParaRPr>
          </a:p>
          <a:p>
            <a:pPr marL="0" indent="0">
              <a:spcBef>
                <a:spcPts val="0"/>
              </a:spcBef>
              <a:buNone/>
            </a:pPr>
            <a:r>
              <a:rPr lang="en-US" sz="12800" dirty="0">
                <a:solidFill>
                  <a:schemeClr val="tx1"/>
                </a:solidFill>
                <a:latin typeface="Bookman Old Style" panose="02050604050505020204" pitchFamily="18" charset="0"/>
              </a:rPr>
              <a:t>-“</a:t>
            </a:r>
            <a:r>
              <a:rPr lang="en-US" sz="12800" b="1" i="1" dirty="0"/>
              <a:t>That he might present it to himself a glorious church, not having spot, or wrinkle, or any such thing; but that it should be holy and </a:t>
            </a:r>
            <a:r>
              <a:rPr lang="en-US" sz="12800" b="1" i="1" u="sng" dirty="0">
                <a:solidFill>
                  <a:srgbClr val="C00000"/>
                </a:solidFill>
              </a:rPr>
              <a:t>without blemish</a:t>
            </a:r>
            <a:r>
              <a:rPr lang="en-US" sz="12800" dirty="0">
                <a:solidFill>
                  <a:schemeClr val="tx1"/>
                </a:solidFill>
                <a:latin typeface="Bookman Old Style" panose="02050604050505020204" pitchFamily="18" charset="0"/>
              </a:rPr>
              <a:t>” </a:t>
            </a:r>
            <a:r>
              <a:rPr lang="en-US" sz="12800" b="1" dirty="0">
                <a:solidFill>
                  <a:schemeClr val="tx1"/>
                </a:solidFill>
                <a:latin typeface="Bookman Old Style" panose="02050604050505020204" pitchFamily="18" charset="0"/>
              </a:rPr>
              <a:t>(Ephesians </a:t>
            </a:r>
            <a:r>
              <a:rPr lang="en-US" sz="12800" b="1" dirty="0" smtClean="0">
                <a:solidFill>
                  <a:schemeClr val="tx1"/>
                </a:solidFill>
                <a:latin typeface="Bookman Old Style" panose="02050604050505020204" pitchFamily="18" charset="0"/>
              </a:rPr>
              <a:t>5:27).</a:t>
            </a:r>
            <a:endParaRPr lang="en-US" sz="12800" b="1" dirty="0">
              <a:solidFill>
                <a:schemeClr val="tx1"/>
              </a:solidFill>
              <a:latin typeface="Bookman Old Style" panose="02050604050505020204" pitchFamily="18" charset="0"/>
            </a:endParaRPr>
          </a:p>
          <a:p>
            <a:endParaRPr lang="en-US" sz="3200" b="1" dirty="0">
              <a:solidFill>
                <a:srgbClr val="C00000"/>
              </a:solidFill>
              <a:latin typeface="Bookman Old Style" panose="02050604050505020204" pitchFamily="18" charset="0"/>
            </a:endParaRPr>
          </a:p>
          <a:p>
            <a:pPr marL="0" indent="0">
              <a:buNone/>
            </a:pPr>
            <a:endParaRPr lang="en-US" dirty="0"/>
          </a:p>
        </p:txBody>
      </p:sp>
    </p:spTree>
    <p:extLst>
      <p:ext uri="{BB962C8B-B14F-4D97-AF65-F5344CB8AC3E}">
        <p14:creationId xmlns:p14="http://schemas.microsoft.com/office/powerpoint/2010/main" val="37684151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50441" y="1218080"/>
            <a:ext cx="8775758" cy="5009882"/>
          </a:xfrm>
        </p:spPr>
        <p:txBody>
          <a:bodyPr>
            <a:noAutofit/>
          </a:bodyPr>
          <a:lstStyle/>
          <a:p>
            <a:pPr marL="0" indent="0" algn="ctr">
              <a:buNone/>
            </a:pPr>
            <a:r>
              <a:rPr lang="en-US" sz="4000" b="1" dirty="0" smtClean="0">
                <a:solidFill>
                  <a:srgbClr val="7030A0"/>
                </a:solidFill>
                <a:latin typeface="Bookman Old Style" panose="02050604050505020204" pitchFamily="18" charset="0"/>
              </a:rPr>
              <a:t>4</a:t>
            </a:r>
            <a:r>
              <a:rPr lang="en-US" sz="4000" b="1" dirty="0">
                <a:solidFill>
                  <a:srgbClr val="7030A0"/>
                </a:solidFill>
                <a:latin typeface="Bookman Old Style" panose="02050604050505020204" pitchFamily="18" charset="0"/>
              </a:rPr>
              <a:t>) Without </a:t>
            </a:r>
            <a:r>
              <a:rPr lang="en-US" sz="4000" b="1" dirty="0" smtClean="0">
                <a:solidFill>
                  <a:srgbClr val="7030A0"/>
                </a:solidFill>
                <a:latin typeface="Bookman Old Style" panose="02050604050505020204" pitchFamily="18" charset="0"/>
              </a:rPr>
              <a:t>Spot/Spotlessness</a:t>
            </a:r>
            <a:r>
              <a:rPr lang="en-US" sz="2800" b="1" dirty="0" smtClean="0">
                <a:solidFill>
                  <a:srgbClr val="C00000"/>
                </a:solidFill>
                <a:latin typeface="Bookman Old Style" panose="02050604050505020204" pitchFamily="18" charset="0"/>
              </a:rPr>
              <a:t>                                             </a:t>
            </a:r>
          </a:p>
          <a:p>
            <a:pPr marL="0" indent="0">
              <a:buNone/>
            </a:pPr>
            <a:r>
              <a:rPr lang="en-US" sz="3600" dirty="0" smtClean="0">
                <a:solidFill>
                  <a:schemeClr val="tx1"/>
                </a:solidFill>
                <a:latin typeface="Bookman Old Style" panose="02050604050505020204" pitchFamily="18" charset="0"/>
              </a:rPr>
              <a:t>A </a:t>
            </a:r>
            <a:r>
              <a:rPr lang="en-US" sz="3600" b="1" dirty="0">
                <a:solidFill>
                  <a:schemeClr val="tx1"/>
                </a:solidFill>
                <a:latin typeface="Bookman Old Style" panose="02050604050505020204" pitchFamily="18" charset="0"/>
              </a:rPr>
              <a:t>spot</a:t>
            </a:r>
            <a:r>
              <a:rPr lang="en-US" sz="3600" dirty="0">
                <a:solidFill>
                  <a:schemeClr val="tx1"/>
                </a:solidFill>
                <a:latin typeface="Bookman Old Style" panose="02050604050505020204" pitchFamily="18" charset="0"/>
              </a:rPr>
              <a:t> is </a:t>
            </a:r>
            <a:r>
              <a:rPr lang="en-US" sz="3600" b="1" dirty="0">
                <a:solidFill>
                  <a:schemeClr val="tx1"/>
                </a:solidFill>
                <a:latin typeface="Bookman Old Style" panose="02050604050505020204" pitchFamily="18" charset="0"/>
              </a:rPr>
              <a:t>“</a:t>
            </a:r>
            <a:r>
              <a:rPr lang="en-US" sz="3600" b="1" i="1" dirty="0">
                <a:solidFill>
                  <a:schemeClr val="tx1"/>
                </a:solidFill>
                <a:latin typeface="Bookman Old Style" panose="02050604050505020204" pitchFamily="18" charset="0"/>
              </a:rPr>
              <a:t>a mark </a:t>
            </a:r>
            <a:r>
              <a:rPr lang="en-US" sz="3600" b="1" i="1" dirty="0">
                <a:latin typeface="Bookman Old Style" panose="02050604050505020204" pitchFamily="18" charset="0"/>
              </a:rPr>
              <a:t>on a substance made by foreign matter</a:t>
            </a:r>
            <a:r>
              <a:rPr lang="en-US" sz="3600" dirty="0">
                <a:latin typeface="Bookman Old Style" panose="02050604050505020204" pitchFamily="18" charset="0"/>
              </a:rPr>
              <a:t>.” </a:t>
            </a:r>
            <a:r>
              <a:rPr lang="en-US" sz="3600" b="1" dirty="0">
                <a:solidFill>
                  <a:srgbClr val="FF0000"/>
                </a:solidFill>
                <a:latin typeface="Bookman Old Style" panose="02050604050505020204" pitchFamily="18" charset="0"/>
              </a:rPr>
              <a:t>It is “</a:t>
            </a:r>
            <a:r>
              <a:rPr lang="en-US" sz="3600" b="1" i="1" dirty="0">
                <a:solidFill>
                  <a:srgbClr val="FF0000"/>
                </a:solidFill>
                <a:latin typeface="Bookman Old Style" panose="02050604050505020204" pitchFamily="18" charset="0"/>
              </a:rPr>
              <a:t>something that soils purity</a:t>
            </a:r>
            <a:r>
              <a:rPr lang="en-US" sz="3600" b="1" dirty="0" smtClean="0">
                <a:solidFill>
                  <a:srgbClr val="FF0000"/>
                </a:solidFill>
                <a:latin typeface="Bookman Old Style" panose="02050604050505020204" pitchFamily="18" charset="0"/>
              </a:rPr>
              <a:t>.” </a:t>
            </a:r>
            <a:r>
              <a:rPr lang="en-US" sz="3600" dirty="0" smtClean="0">
                <a:latin typeface="Bookman Old Style" panose="02050604050505020204" pitchFamily="18" charset="0"/>
              </a:rPr>
              <a:t>Therefore </a:t>
            </a:r>
            <a:r>
              <a:rPr lang="en-US" sz="3600" dirty="0">
                <a:latin typeface="Bookman Old Style" panose="02050604050505020204" pitchFamily="18" charset="0"/>
              </a:rPr>
              <a:t>“</a:t>
            </a:r>
            <a:r>
              <a:rPr lang="en-US" sz="3600" b="1" i="1" dirty="0">
                <a:solidFill>
                  <a:srgbClr val="FF0000"/>
                </a:solidFill>
                <a:latin typeface="Bookman Old Style" panose="02050604050505020204" pitchFamily="18" charset="0"/>
              </a:rPr>
              <a:t>without spot </a:t>
            </a:r>
            <a:r>
              <a:rPr lang="en-US" sz="3600" dirty="0">
                <a:latin typeface="Bookman Old Style" panose="02050604050505020204" pitchFamily="18" charset="0"/>
              </a:rPr>
              <a:t>or </a:t>
            </a:r>
            <a:r>
              <a:rPr lang="en-US" sz="3600" b="1" i="1" dirty="0">
                <a:solidFill>
                  <a:srgbClr val="FF0000"/>
                </a:solidFill>
                <a:latin typeface="Bookman Old Style" panose="02050604050505020204" pitchFamily="18" charset="0"/>
              </a:rPr>
              <a:t>spotlessness</a:t>
            </a:r>
            <a:r>
              <a:rPr lang="en-US" sz="3600" dirty="0">
                <a:latin typeface="Bookman Old Style" panose="02050604050505020204" pitchFamily="18" charset="0"/>
              </a:rPr>
              <a:t>” means “</a:t>
            </a:r>
            <a:r>
              <a:rPr lang="en-US" sz="3600" b="1" i="1" dirty="0">
                <a:latin typeface="Bookman Old Style" panose="02050604050505020204" pitchFamily="18" charset="0"/>
              </a:rPr>
              <a:t>Freedom from spot or </a:t>
            </a:r>
            <a:r>
              <a:rPr lang="en-US" sz="3600" b="1" i="1" dirty="0" smtClean="0">
                <a:latin typeface="Bookman Old Style" panose="02050604050505020204" pitchFamily="18" charset="0"/>
              </a:rPr>
              <a:t>stain.</a:t>
            </a:r>
            <a:r>
              <a:rPr lang="en-US" sz="3600" dirty="0" smtClean="0">
                <a:latin typeface="Bookman Old Style" panose="02050604050505020204" pitchFamily="18" charset="0"/>
              </a:rPr>
              <a:t>”</a:t>
            </a:r>
            <a:r>
              <a:rPr lang="en-US" sz="3600" b="1" dirty="0" smtClean="0">
                <a:solidFill>
                  <a:srgbClr val="C00000"/>
                </a:solidFill>
                <a:latin typeface="Bookman Old Style" panose="02050604050505020204" pitchFamily="18" charset="0"/>
              </a:rPr>
              <a:t> </a:t>
            </a:r>
          </a:p>
          <a:p>
            <a:pPr marL="0" indent="0">
              <a:buNone/>
            </a:pPr>
            <a:endParaRPr lang="en-US" sz="2700" dirty="0"/>
          </a:p>
        </p:txBody>
      </p:sp>
    </p:spTree>
    <p:extLst>
      <p:ext uri="{BB962C8B-B14F-4D97-AF65-F5344CB8AC3E}">
        <p14:creationId xmlns:p14="http://schemas.microsoft.com/office/powerpoint/2010/main" val="360047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53099" y="1555282"/>
            <a:ext cx="8596668" cy="3880773"/>
          </a:xfrm>
        </p:spPr>
        <p:txBody>
          <a:bodyPr>
            <a:normAutofit lnSpcReduction="10000"/>
          </a:bodyPr>
          <a:lstStyle/>
          <a:p>
            <a:pPr marL="0" indent="0" algn="ctr">
              <a:spcBef>
                <a:spcPts val="0"/>
              </a:spcBef>
              <a:buNone/>
            </a:pPr>
            <a:r>
              <a:rPr lang="en-US" sz="32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I am Brother Nkemzi Theodore A the author of our Holiness unto the Lord Revival Study Text. The Title </a:t>
            </a:r>
            <a:r>
              <a:rPr lang="en-US" sz="3200" b="1" dirty="0">
                <a:solidFill>
                  <a:srgbClr val="7030A0"/>
                </a:solidFill>
                <a:effectLst>
                  <a:outerShdw dist="35941" dir="2700000" sy="50000" kx="2115830" algn="bl">
                    <a:srgbClr val="C0C0C0">
                      <a:alpha val="80000"/>
                    </a:srgbClr>
                  </a:outerShdw>
                </a:effectLst>
                <a:latin typeface="Arial Black" panose="020B0A04020102020204" pitchFamily="34" charset="0"/>
              </a:rPr>
              <a:t>is:</a:t>
            </a:r>
            <a:endParaRPr lang="en-US" sz="3200" b="1" dirty="0" smtClean="0">
              <a:solidFill>
                <a:srgbClr val="7030A0"/>
              </a:solidFill>
              <a:effectLst>
                <a:outerShdw dist="35941" dir="2700000" sy="50000" kx="2115830" algn="bl">
                  <a:srgbClr val="C0C0C0">
                    <a:alpha val="80000"/>
                  </a:srgbClr>
                </a:outerShdw>
              </a:effectLst>
              <a:latin typeface="Arial Black" panose="020B0A04020102020204" pitchFamily="34" charset="0"/>
            </a:endParaRPr>
          </a:p>
          <a:p>
            <a:pPr marL="0" indent="0" algn="ctr">
              <a:spcBef>
                <a:spcPts val="0"/>
              </a:spcBef>
              <a:buNone/>
            </a:pPr>
            <a:r>
              <a:rPr lang="en-US" sz="3600" b="1" dirty="0" smtClean="0">
                <a:solidFill>
                  <a:srgbClr val="C00000"/>
                </a:solidFill>
                <a:effectLst>
                  <a:outerShdw dist="35941" dir="2700000" sy="50000" kx="2115830" algn="bl">
                    <a:srgbClr val="C0C0C0">
                      <a:alpha val="80000"/>
                    </a:srgbClr>
                  </a:outerShdw>
                </a:effectLst>
                <a:latin typeface="Arial Black" panose="020B0A04020102020204" pitchFamily="34" charset="0"/>
              </a:rPr>
              <a:t>Understanding </a:t>
            </a:r>
            <a:r>
              <a:rPr lang="en-US" sz="3600" b="1" dirty="0">
                <a:solidFill>
                  <a:srgbClr val="C00000"/>
                </a:solidFill>
                <a:effectLst>
                  <a:outerShdw dist="35941" dir="2700000" sy="50000" kx="2115830" algn="bl">
                    <a:srgbClr val="C0C0C0">
                      <a:alpha val="80000"/>
                    </a:srgbClr>
                  </a:outerShdw>
                </a:effectLst>
                <a:latin typeface="Arial Black" panose="020B0A04020102020204" pitchFamily="34" charset="0"/>
              </a:rPr>
              <a:t>the Doctrines of Strategic Holiness Volume 1: </a:t>
            </a:r>
          </a:p>
          <a:p>
            <a:pPr marL="0" indent="0" algn="ctr">
              <a:spcBef>
                <a:spcPts val="0"/>
              </a:spcBef>
              <a:buNone/>
            </a:pPr>
            <a:r>
              <a:rPr lang="en-US" sz="3600" b="1" dirty="0">
                <a:solidFill>
                  <a:srgbClr val="0070C0"/>
                </a:solidFill>
                <a:effectLst>
                  <a:outerShdw dist="35941" dir="2700000" sy="50000" kx="2115830" algn="bl">
                    <a:srgbClr val="C0C0C0">
                      <a:alpha val="80000"/>
                    </a:srgbClr>
                  </a:outerShdw>
                </a:effectLst>
                <a:latin typeface="Arial Black" panose="020B0A04020102020204" pitchFamily="34" charset="0"/>
              </a:rPr>
              <a:t>The Doctrine of Strategic Components of Holiness</a:t>
            </a:r>
          </a:p>
          <a:p>
            <a:pPr marL="0" indent="0">
              <a:buNone/>
            </a:pPr>
            <a:r>
              <a:rPr lang="en-US" b="1" dirty="0">
                <a:solidFill>
                  <a:srgbClr val="7030A0"/>
                </a:solidFill>
                <a:effectLst>
                  <a:outerShdw dist="35941" dir="2700000" sy="50000" kx="2115830" algn="bl">
                    <a:srgbClr val="C0C0C0">
                      <a:alpha val="80000"/>
                    </a:srgbClr>
                  </a:outerShdw>
                </a:effectLst>
                <a:latin typeface="Arial Black" panose="020B0A04020102020204" pitchFamily="34" charset="0"/>
              </a:rPr>
              <a:t>The book is available on Amazon. The link is in the description box</a:t>
            </a:r>
            <a:endParaRPr lang="en-US" dirty="0"/>
          </a:p>
          <a:p>
            <a:pPr marL="0" indent="0">
              <a:buNone/>
            </a:pPr>
            <a:endParaRPr lang="en-US" dirty="0"/>
          </a:p>
        </p:txBody>
      </p:sp>
    </p:spTree>
    <p:extLst>
      <p:ext uri="{BB962C8B-B14F-4D97-AF65-F5344CB8AC3E}">
        <p14:creationId xmlns:p14="http://schemas.microsoft.com/office/powerpoint/2010/main" val="14312341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00186" y="1524485"/>
            <a:ext cx="8596668" cy="4041428"/>
          </a:xfrm>
        </p:spPr>
        <p:txBody>
          <a:bodyPr>
            <a:normAutofit fontScale="92500"/>
          </a:bodyPr>
          <a:lstStyle/>
          <a:p>
            <a:pPr marL="0" indent="0">
              <a:buNone/>
            </a:pPr>
            <a:r>
              <a:rPr lang="en-US" sz="3600" b="1" dirty="0">
                <a:solidFill>
                  <a:schemeClr val="tx1"/>
                </a:solidFill>
                <a:latin typeface="Bookman Old Style" panose="02050604050505020204" pitchFamily="18" charset="0"/>
              </a:rPr>
              <a:t>-“</a:t>
            </a:r>
            <a:r>
              <a:rPr lang="en-US" sz="3600" b="1" i="1" dirty="0"/>
              <a:t>Thou art all fair, my love; </a:t>
            </a:r>
            <a:r>
              <a:rPr lang="en-US" sz="3600" b="1" i="1" u="sng" dirty="0">
                <a:solidFill>
                  <a:srgbClr val="C00000"/>
                </a:solidFill>
              </a:rPr>
              <a:t>there is no spot in thee</a:t>
            </a:r>
            <a:r>
              <a:rPr lang="en-US" sz="3600" b="1" dirty="0">
                <a:solidFill>
                  <a:schemeClr val="tx1"/>
                </a:solidFill>
                <a:latin typeface="Bookman Old Style" panose="02050604050505020204" pitchFamily="18" charset="0"/>
              </a:rPr>
              <a:t>” (Song of Songs 4:7).</a:t>
            </a:r>
          </a:p>
          <a:p>
            <a:pPr marL="0" indent="0">
              <a:spcBef>
                <a:spcPts val="0"/>
              </a:spcBef>
              <a:buNone/>
            </a:pPr>
            <a:r>
              <a:rPr lang="en-US" sz="3600" b="1" dirty="0">
                <a:solidFill>
                  <a:schemeClr val="tx1"/>
                </a:solidFill>
                <a:latin typeface="Bookman Old Style" panose="02050604050505020204" pitchFamily="18" charset="0"/>
              </a:rPr>
              <a:t>-“</a:t>
            </a:r>
            <a:r>
              <a:rPr lang="en-US" sz="3600" b="1" i="1" dirty="0"/>
              <a:t>That he might present it to himself a glorious church, </a:t>
            </a:r>
            <a:r>
              <a:rPr lang="en-US" sz="3600" b="1" i="1" u="sng" dirty="0">
                <a:solidFill>
                  <a:srgbClr val="C00000"/>
                </a:solidFill>
              </a:rPr>
              <a:t>not having spot</a:t>
            </a:r>
            <a:r>
              <a:rPr lang="en-US" sz="3600" b="1" i="1" dirty="0"/>
              <a:t>, or wrinkle, or any such thing; but that it should be holy and </a:t>
            </a:r>
            <a:r>
              <a:rPr lang="en-US" sz="3600" b="1" i="1" dirty="0">
                <a:solidFill>
                  <a:schemeClr val="tx1"/>
                </a:solidFill>
              </a:rPr>
              <a:t>without blemish</a:t>
            </a:r>
            <a:r>
              <a:rPr lang="en-US" sz="3600" b="1" dirty="0">
                <a:solidFill>
                  <a:schemeClr val="tx1"/>
                </a:solidFill>
                <a:latin typeface="Bookman Old Style" panose="02050604050505020204" pitchFamily="18" charset="0"/>
              </a:rPr>
              <a:t>” (Ephesians 5:27).</a:t>
            </a:r>
          </a:p>
          <a:p>
            <a:pPr marL="0" indent="0">
              <a:buNone/>
            </a:pPr>
            <a:endParaRPr lang="en-US" dirty="0"/>
          </a:p>
        </p:txBody>
      </p:sp>
    </p:spTree>
    <p:extLst>
      <p:ext uri="{BB962C8B-B14F-4D97-AF65-F5344CB8AC3E}">
        <p14:creationId xmlns:p14="http://schemas.microsoft.com/office/powerpoint/2010/main" val="1769203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29616" y="918506"/>
            <a:ext cx="8596668" cy="5821250"/>
          </a:xfrm>
        </p:spPr>
        <p:txBody>
          <a:bodyPr>
            <a:normAutofit fontScale="85000" lnSpcReduction="20000"/>
          </a:bodyPr>
          <a:lstStyle/>
          <a:p>
            <a:endParaRPr lang="en-US" b="1" dirty="0">
              <a:solidFill>
                <a:schemeClr val="tx1"/>
              </a:solidFill>
              <a:latin typeface="Bookman Old Style" panose="02050604050505020204" pitchFamily="18" charset="0"/>
            </a:endParaRPr>
          </a:p>
          <a:p>
            <a:pPr marL="0" indent="0">
              <a:spcBef>
                <a:spcPts val="0"/>
              </a:spcBef>
              <a:buNone/>
            </a:pPr>
            <a:r>
              <a:rPr lang="en-US" sz="5200" b="1" dirty="0" smtClean="0">
                <a:solidFill>
                  <a:srgbClr val="7030A0"/>
                </a:solidFill>
                <a:latin typeface="Bookman Old Style" panose="02050604050505020204" pitchFamily="18" charset="0"/>
              </a:rPr>
              <a:t>     </a:t>
            </a:r>
            <a:r>
              <a:rPr lang="en-US" sz="5600" b="1" dirty="0" smtClean="0">
                <a:solidFill>
                  <a:srgbClr val="7030A0"/>
                </a:solidFill>
                <a:latin typeface="Bookman Old Style" panose="02050604050505020204" pitchFamily="18" charset="0"/>
              </a:rPr>
              <a:t>5) Without wrinkle</a:t>
            </a:r>
            <a:r>
              <a:rPr lang="en-US" sz="4700" b="1" dirty="0" smtClean="0">
                <a:solidFill>
                  <a:srgbClr val="7030A0"/>
                </a:solidFill>
                <a:latin typeface="Bookman Old Style" panose="02050604050505020204" pitchFamily="18" charset="0"/>
              </a:rPr>
              <a:t>                                   </a:t>
            </a:r>
            <a:r>
              <a:rPr lang="en-US" sz="4700" dirty="0" smtClean="0">
                <a:solidFill>
                  <a:schemeClr val="tx1"/>
                </a:solidFill>
                <a:latin typeface="Bookman Old Style" panose="02050604050505020204" pitchFamily="18" charset="0"/>
              </a:rPr>
              <a:t>It means “</a:t>
            </a:r>
            <a:r>
              <a:rPr lang="en-US" sz="4700" b="1" i="1" dirty="0" smtClean="0">
                <a:solidFill>
                  <a:srgbClr val="FF0000"/>
                </a:solidFill>
                <a:latin typeface="Bookman Old Style" panose="02050604050505020204" pitchFamily="18" charset="0"/>
              </a:rPr>
              <a:t>without roughness  or unevenness</a:t>
            </a:r>
            <a:r>
              <a:rPr lang="en-US" sz="4700" dirty="0" smtClean="0">
                <a:solidFill>
                  <a:schemeClr val="tx1"/>
                </a:solidFill>
                <a:latin typeface="Bookman Old Style" panose="02050604050505020204" pitchFamily="18" charset="0"/>
              </a:rPr>
              <a:t>”                                -“</a:t>
            </a:r>
            <a:r>
              <a:rPr lang="en-US" sz="4700" b="1" i="1" dirty="0" smtClean="0"/>
              <a:t>That he might present it to himself a glorious church, </a:t>
            </a:r>
            <a:r>
              <a:rPr lang="en-US" sz="4700" b="1" i="1" dirty="0" smtClean="0">
                <a:solidFill>
                  <a:srgbClr val="C00000"/>
                </a:solidFill>
              </a:rPr>
              <a:t>not having</a:t>
            </a:r>
            <a:r>
              <a:rPr lang="en-US" sz="4700" b="1" i="1" dirty="0" smtClean="0"/>
              <a:t> spot, or </a:t>
            </a:r>
            <a:r>
              <a:rPr lang="en-US" sz="4700" b="1" i="1" u="sng" dirty="0" smtClean="0">
                <a:solidFill>
                  <a:srgbClr val="C00000"/>
                </a:solidFill>
              </a:rPr>
              <a:t>wrinkle</a:t>
            </a:r>
            <a:r>
              <a:rPr lang="en-US" sz="4700" b="1" i="1" dirty="0" smtClean="0"/>
              <a:t>, or any such thing; but that it should be holy and </a:t>
            </a:r>
            <a:r>
              <a:rPr lang="en-US" sz="4700" b="1" i="1" dirty="0" smtClean="0">
                <a:solidFill>
                  <a:schemeClr val="tx1"/>
                </a:solidFill>
              </a:rPr>
              <a:t>without blemish</a:t>
            </a:r>
            <a:r>
              <a:rPr lang="en-US" sz="4700" dirty="0" smtClean="0">
                <a:solidFill>
                  <a:schemeClr val="tx1"/>
                </a:solidFill>
                <a:latin typeface="Bookman Old Style" panose="02050604050505020204" pitchFamily="18" charset="0"/>
              </a:rPr>
              <a:t>” </a:t>
            </a:r>
            <a:r>
              <a:rPr lang="en-US" sz="4700" b="1" dirty="0" smtClean="0">
                <a:solidFill>
                  <a:schemeClr val="tx1"/>
                </a:solidFill>
                <a:latin typeface="Bookman Old Style" panose="02050604050505020204" pitchFamily="18" charset="0"/>
              </a:rPr>
              <a:t>(Ephesians 5:27).</a:t>
            </a:r>
          </a:p>
          <a:p>
            <a:pPr marL="0" indent="0">
              <a:buNone/>
            </a:pPr>
            <a:endParaRPr lang="en-US" sz="3000" b="1" dirty="0">
              <a:solidFill>
                <a:srgbClr val="C00000"/>
              </a:solidFill>
              <a:latin typeface="Bookman Old Style" panose="02050604050505020204" pitchFamily="18" charset="0"/>
            </a:endParaRPr>
          </a:p>
          <a:p>
            <a:pPr marL="0" indent="0">
              <a:buNone/>
            </a:pPr>
            <a:r>
              <a:rPr lang="en-US" b="1" dirty="0" smtClean="0">
                <a:solidFill>
                  <a:srgbClr val="C00000"/>
                </a:solidFill>
              </a:rPr>
              <a:t> </a:t>
            </a:r>
            <a:endParaRPr lang="en-US" b="1" dirty="0">
              <a:solidFill>
                <a:srgbClr val="C00000"/>
              </a:solidFill>
            </a:endParaRPr>
          </a:p>
          <a:p>
            <a:endParaRPr lang="en-US" dirty="0"/>
          </a:p>
        </p:txBody>
      </p:sp>
    </p:spTree>
    <p:extLst>
      <p:ext uri="{BB962C8B-B14F-4D97-AF65-F5344CB8AC3E}">
        <p14:creationId xmlns:p14="http://schemas.microsoft.com/office/powerpoint/2010/main" val="33484800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62945" y="892020"/>
            <a:ext cx="8596668" cy="5772797"/>
          </a:xfrm>
        </p:spPr>
        <p:txBody>
          <a:bodyPr>
            <a:normAutofit fontScale="40000" lnSpcReduction="20000"/>
          </a:bodyPr>
          <a:lstStyle/>
          <a:p>
            <a:pPr marL="0" indent="0" algn="ctr">
              <a:buNone/>
            </a:pPr>
            <a:r>
              <a:rPr lang="en-US" sz="12800" b="1" dirty="0">
                <a:solidFill>
                  <a:srgbClr val="7030A0"/>
                </a:solidFill>
                <a:latin typeface="Bookman Old Style" panose="02050604050505020204" pitchFamily="18" charset="0"/>
              </a:rPr>
              <a:t>6) </a:t>
            </a:r>
            <a:r>
              <a:rPr lang="en-US" sz="12800" b="1" dirty="0" smtClean="0">
                <a:solidFill>
                  <a:srgbClr val="7030A0"/>
                </a:solidFill>
                <a:latin typeface="Bookman Old Style" panose="02050604050505020204" pitchFamily="18" charset="0"/>
              </a:rPr>
              <a:t>Undefiled</a:t>
            </a:r>
            <a:r>
              <a:rPr lang="en-US" sz="10400" b="1" dirty="0" smtClean="0">
                <a:solidFill>
                  <a:srgbClr val="7030A0"/>
                </a:solidFill>
                <a:latin typeface="Bookman Old Style" panose="02050604050505020204" pitchFamily="18" charset="0"/>
              </a:rPr>
              <a:t> </a:t>
            </a:r>
          </a:p>
          <a:p>
            <a:pPr marL="0" indent="0">
              <a:buNone/>
            </a:pPr>
            <a:r>
              <a:rPr lang="en-US" sz="11100" b="1" dirty="0" smtClean="0">
                <a:solidFill>
                  <a:srgbClr val="FFC000"/>
                </a:solidFill>
                <a:latin typeface="Bookman Old Style" panose="02050604050505020204" pitchFamily="18" charset="0"/>
              </a:rPr>
              <a:t>It means: </a:t>
            </a:r>
            <a:r>
              <a:rPr lang="en-US" sz="11100" b="1" dirty="0">
                <a:solidFill>
                  <a:srgbClr val="FF0000"/>
                </a:solidFill>
                <a:latin typeface="Bookman Old Style" panose="02050604050505020204" pitchFamily="18" charset="0"/>
              </a:rPr>
              <a:t>“</a:t>
            </a:r>
            <a:r>
              <a:rPr lang="en-US" sz="11100" b="1" i="1" dirty="0">
                <a:solidFill>
                  <a:srgbClr val="FF0000"/>
                </a:solidFill>
                <a:latin typeface="Bookman Old Style" panose="02050604050505020204" pitchFamily="18" charset="0"/>
              </a:rPr>
              <a:t>clean, pure, faultless, unstained, unsoiled, not tainted with </a:t>
            </a:r>
            <a:r>
              <a:rPr lang="en-US" sz="11100" b="1" i="1" dirty="0" smtClean="0">
                <a:solidFill>
                  <a:srgbClr val="FF0000"/>
                </a:solidFill>
                <a:latin typeface="Bookman Old Style" panose="02050604050505020204" pitchFamily="18" charset="0"/>
              </a:rPr>
              <a:t>evil, </a:t>
            </a:r>
            <a:r>
              <a:rPr lang="en-US" sz="11100" b="1" i="1" dirty="0">
                <a:solidFill>
                  <a:srgbClr val="FF0000"/>
                </a:solidFill>
                <a:latin typeface="Bookman Old Style" panose="02050604050505020204" pitchFamily="18" charset="0"/>
              </a:rPr>
              <a:t>clean, pure, faultless</a:t>
            </a:r>
            <a:r>
              <a:rPr lang="en-US" sz="11100" b="1" i="1" dirty="0" smtClean="0">
                <a:solidFill>
                  <a:srgbClr val="FF0000"/>
                </a:solidFill>
                <a:latin typeface="Bookman Old Style" panose="02050604050505020204" pitchFamily="18" charset="0"/>
              </a:rPr>
              <a:t>.</a:t>
            </a:r>
            <a:r>
              <a:rPr lang="en-US" sz="11100" b="1" dirty="0" smtClean="0">
                <a:solidFill>
                  <a:srgbClr val="FF0000"/>
                </a:solidFill>
                <a:latin typeface="Bookman Old Style" panose="02050604050505020204" pitchFamily="18" charset="0"/>
              </a:rPr>
              <a:t>” </a:t>
            </a:r>
          </a:p>
          <a:p>
            <a:pPr marL="0" indent="0">
              <a:buNone/>
            </a:pPr>
            <a:r>
              <a:rPr lang="en-US" sz="11100" b="1" dirty="0" smtClean="0">
                <a:solidFill>
                  <a:srgbClr val="FFC000"/>
                </a:solidFill>
                <a:latin typeface="Bookman Old Style" panose="02050604050505020204" pitchFamily="18" charset="0"/>
              </a:rPr>
              <a:t>It also means: </a:t>
            </a:r>
            <a:r>
              <a:rPr lang="en-US" sz="11100" b="1" dirty="0" smtClean="0">
                <a:solidFill>
                  <a:srgbClr val="FF0000"/>
                </a:solidFill>
                <a:latin typeface="Bookman Old Style" panose="02050604050505020204" pitchFamily="18" charset="0"/>
              </a:rPr>
              <a:t>“</a:t>
            </a:r>
            <a:r>
              <a:rPr lang="en-US" sz="11100" b="1" i="1" dirty="0" smtClean="0">
                <a:solidFill>
                  <a:srgbClr val="FF0000"/>
                </a:solidFill>
                <a:latin typeface="Bookman Old Style" panose="02050604050505020204" pitchFamily="18" charset="0"/>
              </a:rPr>
              <a:t>unspotted, without spot or spotless</a:t>
            </a:r>
            <a:r>
              <a:rPr lang="en-US" sz="11100" b="1" dirty="0" smtClean="0">
                <a:solidFill>
                  <a:srgbClr val="FF0000"/>
                </a:solidFill>
                <a:latin typeface="Bookman Old Style" panose="02050604050505020204" pitchFamily="18" charset="0"/>
              </a:rPr>
              <a:t>.” </a:t>
            </a:r>
          </a:p>
          <a:p>
            <a:pPr marL="0" indent="0">
              <a:buNone/>
            </a:pPr>
            <a:r>
              <a:rPr lang="en-US" sz="11100" b="1" dirty="0" smtClean="0">
                <a:solidFill>
                  <a:schemeClr val="tx1"/>
                </a:solidFill>
                <a:latin typeface="Bookman Old Style" panose="02050604050505020204" pitchFamily="18" charset="0"/>
              </a:rPr>
              <a:t>                             </a:t>
            </a:r>
            <a:r>
              <a:rPr lang="en-US" dirty="0" smtClean="0"/>
              <a:t> </a:t>
            </a:r>
            <a:endParaRPr lang="en-US" dirty="0"/>
          </a:p>
        </p:txBody>
      </p:sp>
    </p:spTree>
    <p:extLst>
      <p:ext uri="{BB962C8B-B14F-4D97-AF65-F5344CB8AC3E}">
        <p14:creationId xmlns:p14="http://schemas.microsoft.com/office/powerpoint/2010/main" val="25551555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07644" y="1171978"/>
            <a:ext cx="8596668" cy="4610635"/>
          </a:xfrm>
        </p:spPr>
        <p:txBody>
          <a:bodyPr>
            <a:normAutofit fontScale="85000" lnSpcReduction="20000"/>
          </a:bodyPr>
          <a:lstStyle/>
          <a:p>
            <a:pPr marL="0" indent="0">
              <a:buNone/>
            </a:pPr>
            <a:r>
              <a:rPr lang="en-US" sz="3800" b="1" dirty="0"/>
              <a:t>The word </a:t>
            </a:r>
            <a:r>
              <a:rPr lang="en-US" sz="3800" b="1" i="1" dirty="0">
                <a:solidFill>
                  <a:srgbClr val="C00000"/>
                </a:solidFill>
              </a:rPr>
              <a:t>undefiled</a:t>
            </a:r>
            <a:r>
              <a:rPr lang="en-US" sz="3800" b="1" dirty="0"/>
              <a:t> is used to mean: </a:t>
            </a:r>
            <a:endParaRPr lang="en-US" sz="3800" b="1" dirty="0" smtClean="0"/>
          </a:p>
          <a:p>
            <a:pPr marL="0" indent="0">
              <a:buNone/>
            </a:pPr>
            <a:r>
              <a:rPr lang="en-US" sz="3300" b="1" dirty="0"/>
              <a:t>1) the sinless Christ (Hebrews 7:26), </a:t>
            </a:r>
          </a:p>
          <a:p>
            <a:pPr marL="0" indent="0">
              <a:buNone/>
            </a:pPr>
            <a:r>
              <a:rPr lang="en-US" sz="3300" b="1" dirty="0"/>
              <a:t>2) no adultery (Hebrews 13:4), </a:t>
            </a:r>
          </a:p>
          <a:p>
            <a:pPr marL="0" indent="0">
              <a:buNone/>
            </a:pPr>
            <a:r>
              <a:rPr lang="en-US" sz="3300" b="1" dirty="0"/>
              <a:t>3) a pure and faultless religion (James 1:27), </a:t>
            </a:r>
          </a:p>
          <a:p>
            <a:pPr marL="0" indent="0">
              <a:buNone/>
            </a:pPr>
            <a:r>
              <a:rPr lang="en-US" sz="3300" b="1" dirty="0"/>
              <a:t>4) our incorruptible inheritance in heaven (1 Peter 1:4), </a:t>
            </a:r>
          </a:p>
          <a:p>
            <a:pPr marL="0" indent="0">
              <a:buNone/>
            </a:pPr>
            <a:r>
              <a:rPr lang="en-US" sz="3300" b="1" dirty="0"/>
              <a:t>5) a garment without spot (Revelation 3:4), and </a:t>
            </a:r>
          </a:p>
          <a:p>
            <a:pPr marL="0" indent="0">
              <a:buNone/>
            </a:pPr>
            <a:r>
              <a:rPr lang="en-US" sz="3300" b="1" dirty="0"/>
              <a:t>6) anyone or anything that is clean, pure or without spot. The opposite of </a:t>
            </a:r>
            <a:r>
              <a:rPr lang="en-US" sz="3300" b="1" i="1" dirty="0">
                <a:solidFill>
                  <a:srgbClr val="C00000"/>
                </a:solidFill>
              </a:rPr>
              <a:t>undefiled</a:t>
            </a:r>
            <a:r>
              <a:rPr lang="en-US" sz="3300" b="1" dirty="0"/>
              <a:t> is </a:t>
            </a:r>
            <a:r>
              <a:rPr lang="en-US" sz="3300" b="1" i="1" dirty="0">
                <a:solidFill>
                  <a:srgbClr val="FF0000"/>
                </a:solidFill>
              </a:rPr>
              <a:t>defiled</a:t>
            </a:r>
            <a:r>
              <a:rPr lang="en-US" sz="3300" b="1" dirty="0"/>
              <a:t> in Revelation 21:27.</a:t>
            </a:r>
          </a:p>
          <a:p>
            <a:pPr marL="0" indent="0">
              <a:buNone/>
            </a:pPr>
            <a:endParaRPr lang="en-US" dirty="0"/>
          </a:p>
        </p:txBody>
      </p:sp>
    </p:spTree>
    <p:extLst>
      <p:ext uri="{BB962C8B-B14F-4D97-AF65-F5344CB8AC3E}">
        <p14:creationId xmlns:p14="http://schemas.microsoft.com/office/powerpoint/2010/main" val="31797705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3554" y="953037"/>
            <a:ext cx="8596668" cy="4803820"/>
          </a:xfrm>
        </p:spPr>
        <p:txBody>
          <a:bodyPr>
            <a:normAutofit fontScale="92500"/>
          </a:bodyPr>
          <a:lstStyle/>
          <a:p>
            <a:pPr marL="0" indent="0" algn="ctr">
              <a:buNone/>
            </a:pPr>
            <a:r>
              <a:rPr lang="en-US" sz="3500" b="1" dirty="0">
                <a:solidFill>
                  <a:srgbClr val="7030A0"/>
                </a:solidFill>
                <a:latin typeface="Bookman Old Style" panose="02050604050505020204" pitchFamily="18" charset="0"/>
              </a:rPr>
              <a:t>7) Without </a:t>
            </a:r>
            <a:r>
              <a:rPr lang="en-US" sz="3500" b="1" dirty="0" smtClean="0">
                <a:solidFill>
                  <a:srgbClr val="7030A0"/>
                </a:solidFill>
                <a:latin typeface="Bookman Old Style" panose="02050604050505020204" pitchFamily="18" charset="0"/>
              </a:rPr>
              <a:t>Filthiness  </a:t>
            </a:r>
          </a:p>
          <a:p>
            <a:pPr marL="0" indent="0">
              <a:buNone/>
            </a:pPr>
            <a:r>
              <a:rPr lang="en-US" sz="2400" b="1" dirty="0" smtClean="0">
                <a:solidFill>
                  <a:srgbClr val="FF0000"/>
                </a:solidFill>
                <a:latin typeface="Bookman Old Style" panose="02050604050505020204" pitchFamily="18" charset="0"/>
              </a:rPr>
              <a:t>It’s </a:t>
            </a:r>
            <a:r>
              <a:rPr lang="en-US" sz="2400" b="1" dirty="0">
                <a:solidFill>
                  <a:srgbClr val="FF0000"/>
                </a:solidFill>
                <a:latin typeface="Bookman Old Style" panose="02050604050505020204" pitchFamily="18" charset="0"/>
              </a:rPr>
              <a:t>“</a:t>
            </a:r>
            <a:r>
              <a:rPr lang="en-US" sz="2400" b="1" i="1" dirty="0">
                <a:solidFill>
                  <a:srgbClr val="FF0000"/>
                </a:solidFill>
                <a:latin typeface="Bookman Old Style" panose="02050604050505020204" pitchFamily="18" charset="0"/>
              </a:rPr>
              <a:t>Cleanness</a:t>
            </a:r>
            <a:r>
              <a:rPr lang="en-US" sz="2400" b="1" dirty="0">
                <a:solidFill>
                  <a:srgbClr val="FF0000"/>
                </a:solidFill>
                <a:latin typeface="Bookman Old Style" panose="02050604050505020204" pitchFamily="18" charset="0"/>
              </a:rPr>
              <a:t> or </a:t>
            </a:r>
            <a:r>
              <a:rPr lang="en-US" sz="2400" b="1" i="1" dirty="0">
                <a:solidFill>
                  <a:srgbClr val="FF0000"/>
                </a:solidFill>
                <a:latin typeface="Bookman Old Style" panose="02050604050505020204" pitchFamily="18" charset="0"/>
              </a:rPr>
              <a:t>spiritual incorruption</a:t>
            </a:r>
            <a:r>
              <a:rPr lang="en-US" sz="2400" b="1" dirty="0" smtClean="0">
                <a:solidFill>
                  <a:srgbClr val="FF0000"/>
                </a:solidFill>
                <a:latin typeface="Bookman Old Style" panose="02050604050505020204" pitchFamily="18" charset="0"/>
              </a:rPr>
              <a:t>”. </a:t>
            </a:r>
          </a:p>
          <a:p>
            <a:pPr marL="0" indent="0">
              <a:buNone/>
            </a:pPr>
            <a:r>
              <a:rPr lang="en-US" sz="2400" b="1" dirty="0"/>
              <a:t>-“</a:t>
            </a:r>
            <a:r>
              <a:rPr lang="en-US" sz="2400" b="1" i="1" dirty="0"/>
              <a:t>Woe to her that is </a:t>
            </a:r>
            <a:r>
              <a:rPr lang="en-US" sz="2400" b="1" i="1" u="sng" dirty="0">
                <a:solidFill>
                  <a:srgbClr val="C00000"/>
                </a:solidFill>
              </a:rPr>
              <a:t>filthy</a:t>
            </a:r>
            <a:r>
              <a:rPr lang="en-US" sz="2400" b="1" i="1" dirty="0"/>
              <a:t> and polluted</a:t>
            </a:r>
            <a:r>
              <a:rPr lang="en-US" sz="2400" b="1" dirty="0"/>
              <a:t>” (Zephaniah 3:1a).</a:t>
            </a:r>
          </a:p>
          <a:p>
            <a:pPr marL="0" indent="0">
              <a:buNone/>
            </a:pPr>
            <a:r>
              <a:rPr lang="en-US" sz="2400" b="1" dirty="0"/>
              <a:t>-“</a:t>
            </a:r>
            <a:r>
              <a:rPr lang="en-US" sz="2400" b="1" i="1" baseline="30000" dirty="0"/>
              <a:t>3 </a:t>
            </a:r>
            <a:r>
              <a:rPr lang="en-US" sz="2400" b="1" i="1" dirty="0"/>
              <a:t>Now Joshua was clothed with </a:t>
            </a:r>
            <a:r>
              <a:rPr lang="en-US" sz="2400" b="1" i="1" u="sng" dirty="0">
                <a:solidFill>
                  <a:srgbClr val="C00000"/>
                </a:solidFill>
              </a:rPr>
              <a:t>filthy garments</a:t>
            </a:r>
            <a:r>
              <a:rPr lang="en-US" sz="2400" b="1" i="1" dirty="0"/>
              <a:t>, and stood before the angel. </a:t>
            </a:r>
            <a:r>
              <a:rPr lang="en-US" sz="2400" b="1" i="1" baseline="30000" dirty="0"/>
              <a:t>4 </a:t>
            </a:r>
            <a:r>
              <a:rPr lang="en-US" sz="2400" b="1" i="1" dirty="0"/>
              <a:t>And he answered and </a:t>
            </a:r>
            <a:r>
              <a:rPr lang="en-US" sz="2400" b="1" i="1" dirty="0" err="1"/>
              <a:t>spake</a:t>
            </a:r>
            <a:r>
              <a:rPr lang="en-US" sz="2400" b="1" i="1" dirty="0"/>
              <a:t> unto those that stood before him, saying, </a:t>
            </a:r>
            <a:r>
              <a:rPr lang="en-US" sz="2400" b="1" i="1" u="sng" dirty="0">
                <a:solidFill>
                  <a:srgbClr val="C00000"/>
                </a:solidFill>
              </a:rPr>
              <a:t>Take away the filthy garments from him</a:t>
            </a:r>
            <a:r>
              <a:rPr lang="en-US" sz="2400" b="1" i="1" dirty="0"/>
              <a:t>. And unto him he said, Behold, I have caused thine iniquity to pass from thee, and I will clothe thee with change of raiment</a:t>
            </a:r>
            <a:r>
              <a:rPr lang="en-US" sz="2400" b="1" dirty="0"/>
              <a:t>” (Zechariah 3:3-4</a:t>
            </a:r>
            <a:r>
              <a:rPr lang="en-US" sz="2400" b="1" dirty="0" smtClean="0"/>
              <a:t>). </a:t>
            </a:r>
            <a:endParaRPr lang="en-US" sz="2400" b="1" dirty="0"/>
          </a:p>
          <a:p>
            <a:pPr marL="0" indent="0">
              <a:buNone/>
            </a:pPr>
            <a:r>
              <a:rPr lang="en-US" sz="2400" b="1" dirty="0"/>
              <a:t>-“</a:t>
            </a:r>
            <a:r>
              <a:rPr lang="en-US" sz="2400" b="1" i="1" dirty="0"/>
              <a:t>Having therefore these promises, dearly beloved, </a:t>
            </a:r>
            <a:r>
              <a:rPr lang="en-US" sz="2400" b="1" i="1" u="sng" dirty="0">
                <a:solidFill>
                  <a:srgbClr val="C00000"/>
                </a:solidFill>
              </a:rPr>
              <a:t>let us cleanse ourselves from </a:t>
            </a:r>
            <a:r>
              <a:rPr lang="en-US" sz="2400" b="1" i="1" u="sng" dirty="0">
                <a:solidFill>
                  <a:srgbClr val="FF0000"/>
                </a:solidFill>
              </a:rPr>
              <a:t>all</a:t>
            </a:r>
            <a:r>
              <a:rPr lang="en-US" sz="2400" b="1" i="1" u="sng" dirty="0">
                <a:solidFill>
                  <a:srgbClr val="C00000"/>
                </a:solidFill>
              </a:rPr>
              <a:t> filthiness of the flesh and spirit, perfecting holiness in the fear of God</a:t>
            </a:r>
            <a:r>
              <a:rPr lang="en-US" sz="2400" b="1" dirty="0"/>
              <a:t>” (2 Corinthians 7:1). </a:t>
            </a:r>
          </a:p>
          <a:p>
            <a:pPr marL="0" indent="0">
              <a:buNone/>
            </a:pPr>
            <a:endParaRPr lang="en-US" dirty="0"/>
          </a:p>
        </p:txBody>
      </p:sp>
    </p:spTree>
    <p:extLst>
      <p:ext uri="{BB962C8B-B14F-4D97-AF65-F5344CB8AC3E}">
        <p14:creationId xmlns:p14="http://schemas.microsoft.com/office/powerpoint/2010/main" val="35504137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39464" y="1271946"/>
            <a:ext cx="8596668" cy="4111423"/>
          </a:xfrm>
        </p:spPr>
        <p:txBody>
          <a:bodyPr>
            <a:normAutofit fontScale="85000" lnSpcReduction="20000"/>
          </a:bodyPr>
          <a:lstStyle/>
          <a:p>
            <a:pPr marL="0" indent="0" algn="ctr">
              <a:buNone/>
            </a:pPr>
            <a:r>
              <a:rPr lang="en-US" sz="4200" b="1" dirty="0" smtClean="0">
                <a:solidFill>
                  <a:srgbClr val="7030A0"/>
                </a:solidFill>
                <a:latin typeface="Bookman Old Style" panose="02050604050505020204" pitchFamily="18" charset="0"/>
              </a:rPr>
              <a:t>8</a:t>
            </a:r>
            <a:r>
              <a:rPr lang="en-US" sz="4200" b="1" dirty="0">
                <a:solidFill>
                  <a:srgbClr val="7030A0"/>
                </a:solidFill>
                <a:latin typeface="Bookman Old Style" panose="02050604050505020204" pitchFamily="18" charset="0"/>
              </a:rPr>
              <a:t>) </a:t>
            </a:r>
            <a:r>
              <a:rPr lang="en-US" sz="4200" b="1" dirty="0" smtClean="0">
                <a:solidFill>
                  <a:srgbClr val="7030A0"/>
                </a:solidFill>
                <a:latin typeface="Bookman Old Style" panose="02050604050505020204" pitchFamily="18" charset="0"/>
              </a:rPr>
              <a:t>Upright/Uprightness</a:t>
            </a:r>
            <a:r>
              <a:rPr lang="en-US" sz="2800" b="1" dirty="0" smtClean="0">
                <a:solidFill>
                  <a:srgbClr val="7030A0"/>
                </a:solidFill>
                <a:latin typeface="Bookman Old Style" panose="02050604050505020204" pitchFamily="18" charset="0"/>
              </a:rPr>
              <a:t>      </a:t>
            </a:r>
          </a:p>
          <a:p>
            <a:pPr marL="0" indent="0">
              <a:buNone/>
            </a:pPr>
            <a:r>
              <a:rPr lang="en-US" sz="2800" b="1" dirty="0" smtClean="0"/>
              <a:t>The </a:t>
            </a:r>
            <a:r>
              <a:rPr lang="en-US" sz="2800" b="1" dirty="0"/>
              <a:t>word “</a:t>
            </a:r>
            <a:r>
              <a:rPr lang="en-US" sz="2800" b="1" i="1" dirty="0">
                <a:solidFill>
                  <a:srgbClr val="FF0000"/>
                </a:solidFill>
              </a:rPr>
              <a:t>upright</a:t>
            </a:r>
            <a:r>
              <a:rPr lang="en-US" sz="2800" b="1" dirty="0"/>
              <a:t>” means: </a:t>
            </a:r>
            <a:r>
              <a:rPr lang="en-US" sz="2800" b="1" dirty="0">
                <a:solidFill>
                  <a:srgbClr val="FF0000"/>
                </a:solidFill>
              </a:rPr>
              <a:t>“</a:t>
            </a:r>
            <a:r>
              <a:rPr lang="en-US" sz="2800" b="1" i="1" dirty="0">
                <a:solidFill>
                  <a:srgbClr val="FF0000"/>
                </a:solidFill>
              </a:rPr>
              <a:t>behaving in a moral </a:t>
            </a:r>
            <a:endParaRPr lang="en-US" sz="2800" b="1" i="1" dirty="0" smtClean="0">
              <a:solidFill>
                <a:srgbClr val="FF0000"/>
              </a:solidFill>
            </a:endParaRPr>
          </a:p>
          <a:p>
            <a:pPr marL="0" indent="0">
              <a:buNone/>
            </a:pPr>
            <a:r>
              <a:rPr lang="en-US" sz="2800" b="1" i="1" dirty="0" smtClean="0">
                <a:solidFill>
                  <a:srgbClr val="FF0000"/>
                </a:solidFill>
              </a:rPr>
              <a:t>and </a:t>
            </a:r>
            <a:r>
              <a:rPr lang="en-US" sz="2800" b="1" i="1" dirty="0">
                <a:solidFill>
                  <a:srgbClr val="FF0000"/>
                </a:solidFill>
              </a:rPr>
              <a:t>honest </a:t>
            </a:r>
            <a:r>
              <a:rPr lang="en-US" sz="2800" b="1" i="1" dirty="0" smtClean="0">
                <a:solidFill>
                  <a:srgbClr val="FF0000"/>
                </a:solidFill>
              </a:rPr>
              <a:t>way.</a:t>
            </a:r>
            <a:r>
              <a:rPr lang="en-US" sz="2800" b="1" dirty="0" smtClean="0">
                <a:solidFill>
                  <a:srgbClr val="FF0000"/>
                </a:solidFill>
              </a:rPr>
              <a:t>”</a:t>
            </a:r>
          </a:p>
          <a:p>
            <a:pPr marL="0" indent="0">
              <a:buNone/>
            </a:pPr>
            <a:r>
              <a:rPr lang="en-US" sz="2800" b="1" dirty="0"/>
              <a:t>-“</a:t>
            </a:r>
            <a:r>
              <a:rPr lang="en-US" sz="2800" b="1" i="1" dirty="0"/>
              <a:t>Let integrity and </a:t>
            </a:r>
            <a:r>
              <a:rPr lang="en-US" sz="2800" b="1" i="1" u="sng" dirty="0">
                <a:solidFill>
                  <a:srgbClr val="C00000"/>
                </a:solidFill>
              </a:rPr>
              <a:t>uprightness preserve me</a:t>
            </a:r>
            <a:r>
              <a:rPr lang="en-US" sz="2800" b="1" i="1" dirty="0"/>
              <a:t>; for I wait </a:t>
            </a:r>
            <a:r>
              <a:rPr lang="en-US" sz="2800" b="1" i="1" dirty="0" smtClean="0"/>
              <a:t>     on </a:t>
            </a:r>
            <a:r>
              <a:rPr lang="en-US" sz="2800" b="1" i="1" dirty="0"/>
              <a:t>thee</a:t>
            </a:r>
            <a:r>
              <a:rPr lang="en-US" sz="2800" b="1" dirty="0"/>
              <a:t>” (Psalms 25:21).  </a:t>
            </a:r>
          </a:p>
          <a:p>
            <a:pPr marL="0" indent="0">
              <a:buNone/>
            </a:pPr>
            <a:r>
              <a:rPr lang="en-US" sz="2800" b="1" dirty="0"/>
              <a:t>-“</a:t>
            </a:r>
            <a:r>
              <a:rPr lang="en-US" sz="2800" b="1" i="1" dirty="0"/>
              <a:t>Folly is joy to him that is destitute of wisdom: but </a:t>
            </a:r>
            <a:r>
              <a:rPr lang="en-US" sz="2800" b="1" i="1" u="sng" dirty="0">
                <a:solidFill>
                  <a:srgbClr val="C00000"/>
                </a:solidFill>
              </a:rPr>
              <a:t>a man of understanding </a:t>
            </a:r>
            <a:r>
              <a:rPr lang="en-US" sz="2800" b="1" i="1" u="sng" dirty="0" err="1">
                <a:solidFill>
                  <a:srgbClr val="C00000"/>
                </a:solidFill>
              </a:rPr>
              <a:t>walketh</a:t>
            </a:r>
            <a:r>
              <a:rPr lang="en-US" sz="2800" b="1" i="1" u="sng" dirty="0">
                <a:solidFill>
                  <a:srgbClr val="C00000"/>
                </a:solidFill>
              </a:rPr>
              <a:t> uprightly</a:t>
            </a:r>
            <a:r>
              <a:rPr lang="en-US" sz="2800" b="1" dirty="0"/>
              <a:t>” </a:t>
            </a:r>
            <a:r>
              <a:rPr lang="en-US" sz="2800" b="1" dirty="0" smtClean="0"/>
              <a:t>                                     (</a:t>
            </a:r>
            <a:r>
              <a:rPr lang="en-US" sz="2800" b="1" dirty="0"/>
              <a:t>Proverbs 15:21). </a:t>
            </a:r>
          </a:p>
          <a:p>
            <a:pPr marL="0" indent="0">
              <a:buNone/>
            </a:pPr>
            <a:r>
              <a:rPr lang="en-US" sz="2800" b="1" dirty="0"/>
              <a:t>-“</a:t>
            </a:r>
            <a:r>
              <a:rPr lang="en-US" sz="2800" b="1" i="1" u="sng" dirty="0">
                <a:solidFill>
                  <a:srgbClr val="C00000"/>
                </a:solidFill>
              </a:rPr>
              <a:t>The way of the just is uprightness</a:t>
            </a:r>
            <a:r>
              <a:rPr lang="en-US" sz="2800" b="1" i="1" dirty="0"/>
              <a:t>: thou, most upright, dost weigh the path of the just</a:t>
            </a:r>
            <a:r>
              <a:rPr lang="en-US" sz="2800" b="1" dirty="0"/>
              <a:t>” (Isaiah 26:7). </a:t>
            </a:r>
          </a:p>
          <a:p>
            <a:endParaRPr lang="en-US" dirty="0"/>
          </a:p>
        </p:txBody>
      </p:sp>
    </p:spTree>
    <p:extLst>
      <p:ext uri="{BB962C8B-B14F-4D97-AF65-F5344CB8AC3E}">
        <p14:creationId xmlns:p14="http://schemas.microsoft.com/office/powerpoint/2010/main" val="32717898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22738" y="708339"/>
            <a:ext cx="9467185" cy="5782614"/>
          </a:xfrm>
        </p:spPr>
        <p:txBody>
          <a:bodyPr>
            <a:normAutofit fontScale="40000" lnSpcReduction="20000"/>
          </a:bodyPr>
          <a:lstStyle/>
          <a:p>
            <a:pPr marL="0" indent="0" algn="ctr">
              <a:buNone/>
            </a:pPr>
            <a:r>
              <a:rPr lang="en-US" sz="12800" b="1" dirty="0" smtClean="0">
                <a:solidFill>
                  <a:srgbClr val="7030A0"/>
                </a:solidFill>
                <a:latin typeface="Bookman Old Style" panose="02050604050505020204" pitchFamily="18" charset="0"/>
              </a:rPr>
              <a:t>9) Consecration </a:t>
            </a:r>
          </a:p>
          <a:p>
            <a:pPr marL="0" indent="0">
              <a:buNone/>
            </a:pPr>
            <a:r>
              <a:rPr lang="en-US" sz="8000" b="1" dirty="0" smtClean="0"/>
              <a:t>-</a:t>
            </a:r>
            <a:r>
              <a:rPr lang="en-US" sz="8000" b="1" dirty="0"/>
              <a:t>To Consecrate is to </a:t>
            </a:r>
            <a:r>
              <a:rPr lang="en-US" sz="8000" b="1" u="sng" dirty="0">
                <a:solidFill>
                  <a:srgbClr val="C00000"/>
                </a:solidFill>
              </a:rPr>
              <a:t>dedicate</a:t>
            </a:r>
            <a:r>
              <a:rPr lang="en-US" sz="8000" b="1" dirty="0"/>
              <a:t> something or someone unto </a:t>
            </a:r>
            <a:r>
              <a:rPr lang="en-US" sz="8000" b="1" dirty="0" smtClean="0"/>
              <a:t>God. </a:t>
            </a:r>
            <a:endParaRPr lang="en-US" sz="8000" b="1" dirty="0"/>
          </a:p>
          <a:p>
            <a:pPr marL="0" indent="0">
              <a:buNone/>
            </a:pPr>
            <a:r>
              <a:rPr lang="en-US" sz="8000" b="1" dirty="0"/>
              <a:t>-To Consecrate is to </a:t>
            </a:r>
            <a:r>
              <a:rPr lang="en-US" sz="8000" b="1" u="sng" dirty="0">
                <a:solidFill>
                  <a:srgbClr val="C00000"/>
                </a:solidFill>
              </a:rPr>
              <a:t>set apart </a:t>
            </a:r>
            <a:r>
              <a:rPr lang="en-US" sz="8000" b="1" dirty="0"/>
              <a:t>something or someone unto </a:t>
            </a:r>
            <a:r>
              <a:rPr lang="en-US" sz="8000" b="1" dirty="0" smtClean="0"/>
              <a:t>God.</a:t>
            </a:r>
            <a:endParaRPr lang="en-US" sz="8000" b="1" dirty="0"/>
          </a:p>
          <a:p>
            <a:pPr marL="0" indent="0">
              <a:buNone/>
            </a:pPr>
            <a:r>
              <a:rPr lang="en-US" sz="8000" b="1" dirty="0"/>
              <a:t>-To Consecrate is to </a:t>
            </a:r>
            <a:r>
              <a:rPr lang="en-US" sz="8000" b="1" u="sng" dirty="0">
                <a:solidFill>
                  <a:srgbClr val="C00000"/>
                </a:solidFill>
              </a:rPr>
              <a:t>separate</a:t>
            </a:r>
            <a:r>
              <a:rPr lang="en-US" sz="8000" b="1" dirty="0"/>
              <a:t> something or someone unto God</a:t>
            </a:r>
          </a:p>
          <a:p>
            <a:pPr marL="0" indent="0">
              <a:buNone/>
            </a:pPr>
            <a:r>
              <a:rPr lang="en-US" sz="8000" b="1" dirty="0"/>
              <a:t>The term </a:t>
            </a:r>
            <a:r>
              <a:rPr lang="en-US" sz="8000" b="1" dirty="0">
                <a:solidFill>
                  <a:srgbClr val="C00000"/>
                </a:solidFill>
              </a:rPr>
              <a:t>Consecration</a:t>
            </a:r>
            <a:r>
              <a:rPr lang="en-US" sz="8000" b="1" dirty="0"/>
              <a:t> is defined by </a:t>
            </a:r>
            <a:r>
              <a:rPr lang="en-US" sz="8000" b="1" dirty="0">
                <a:solidFill>
                  <a:srgbClr val="FF0000"/>
                </a:solidFill>
              </a:rPr>
              <a:t>the New Illustrated </a:t>
            </a:r>
            <a:r>
              <a:rPr lang="en-US" sz="8000" b="1" dirty="0" smtClean="0">
                <a:solidFill>
                  <a:srgbClr val="FF0000"/>
                </a:solidFill>
              </a:rPr>
              <a:t>Bible Dictionary </a:t>
            </a:r>
            <a:r>
              <a:rPr lang="en-US" sz="8000" b="1" dirty="0">
                <a:solidFill>
                  <a:srgbClr val="FF0000"/>
                </a:solidFill>
              </a:rPr>
              <a:t>on page 295 as</a:t>
            </a:r>
            <a:r>
              <a:rPr lang="en-US" sz="8000" b="1" dirty="0"/>
              <a:t>: </a:t>
            </a:r>
            <a:r>
              <a:rPr lang="en-US" sz="8000" b="1" dirty="0" smtClean="0"/>
              <a:t> “</a:t>
            </a:r>
            <a:r>
              <a:rPr lang="en-US" sz="8000" b="1" i="1" dirty="0">
                <a:solidFill>
                  <a:srgbClr val="C00000"/>
                </a:solidFill>
              </a:rPr>
              <a:t>the act of setting apart, or dedicating, something or someone for God’s use</a:t>
            </a:r>
            <a:r>
              <a:rPr lang="en-US" sz="8000" b="1" dirty="0"/>
              <a:t>.”     </a:t>
            </a:r>
          </a:p>
          <a:p>
            <a:endParaRPr lang="en-US" dirty="0"/>
          </a:p>
        </p:txBody>
      </p:sp>
    </p:spTree>
    <p:extLst>
      <p:ext uri="{BB962C8B-B14F-4D97-AF65-F5344CB8AC3E}">
        <p14:creationId xmlns:p14="http://schemas.microsoft.com/office/powerpoint/2010/main" val="5980720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0826" y="1465129"/>
            <a:ext cx="8596668" cy="3880773"/>
          </a:xfrm>
        </p:spPr>
        <p:txBody>
          <a:bodyPr>
            <a:normAutofit fontScale="92500" lnSpcReduction="10000"/>
          </a:bodyPr>
          <a:lstStyle/>
          <a:p>
            <a:pPr marL="0" indent="0">
              <a:buNone/>
            </a:pPr>
            <a:r>
              <a:rPr lang="en-US" sz="2400" b="1" dirty="0" smtClean="0">
                <a:solidFill>
                  <a:srgbClr val="C00000"/>
                </a:solidFill>
              </a:rPr>
              <a:t>a) The </a:t>
            </a:r>
            <a:r>
              <a:rPr lang="en-US" sz="2400" b="1" dirty="0">
                <a:solidFill>
                  <a:srgbClr val="C00000"/>
                </a:solidFill>
              </a:rPr>
              <a:t>supreme example of Consecration is Christ Himself</a:t>
            </a:r>
            <a:r>
              <a:rPr lang="en-US" sz="2400" b="1" dirty="0"/>
              <a:t>               </a:t>
            </a:r>
            <a:r>
              <a:rPr lang="en-US" sz="2400" b="1" dirty="0" smtClean="0"/>
              <a:t>       (</a:t>
            </a:r>
            <a:r>
              <a:rPr lang="en-US" sz="2400" b="1" dirty="0"/>
              <a:t>Hebrews 7:28; 10:20), </a:t>
            </a:r>
          </a:p>
          <a:p>
            <a:pPr marL="0" indent="0">
              <a:buNone/>
            </a:pPr>
            <a:r>
              <a:rPr lang="en-US" sz="2400" b="1" dirty="0" smtClean="0">
                <a:solidFill>
                  <a:srgbClr val="C00000"/>
                </a:solidFill>
              </a:rPr>
              <a:t>b) Believers </a:t>
            </a:r>
            <a:r>
              <a:rPr lang="en-US" sz="2400" b="1" dirty="0">
                <a:solidFill>
                  <a:srgbClr val="C00000"/>
                </a:solidFill>
              </a:rPr>
              <a:t>are to Consecrate themselves</a:t>
            </a:r>
            <a:r>
              <a:rPr lang="en-US" sz="2400" b="1" dirty="0"/>
              <a:t>                                             </a:t>
            </a:r>
            <a:r>
              <a:rPr lang="en-US" sz="2400" b="1" dirty="0" smtClean="0"/>
              <a:t>       (</a:t>
            </a:r>
            <a:r>
              <a:rPr lang="en-US" sz="2400" b="1" dirty="0"/>
              <a:t>Ruth 1:16; 2 Chronicles 29:31), </a:t>
            </a:r>
          </a:p>
          <a:p>
            <a:pPr marL="0" indent="0">
              <a:buNone/>
            </a:pPr>
            <a:r>
              <a:rPr lang="en-US" sz="2400" b="1" dirty="0" smtClean="0">
                <a:solidFill>
                  <a:srgbClr val="C00000"/>
                </a:solidFill>
              </a:rPr>
              <a:t>c) Believers </a:t>
            </a:r>
            <a:r>
              <a:rPr lang="en-US" sz="2400" b="1" dirty="0">
                <a:solidFill>
                  <a:srgbClr val="C00000"/>
                </a:solidFill>
              </a:rPr>
              <a:t>are urged to Consecrate themselves</a:t>
            </a:r>
            <a:r>
              <a:rPr lang="en-US" sz="2400" b="1" dirty="0"/>
              <a:t>                                </a:t>
            </a:r>
            <a:r>
              <a:rPr lang="en-US" sz="2400" b="1" dirty="0" smtClean="0"/>
              <a:t>         (</a:t>
            </a:r>
            <a:r>
              <a:rPr lang="en-US" sz="2400" b="1" dirty="0"/>
              <a:t>Exodus 32:29; Ezekiel 43:26; Romans 12:1) and</a:t>
            </a:r>
          </a:p>
          <a:p>
            <a:pPr marL="0" indent="0">
              <a:buNone/>
            </a:pPr>
            <a:r>
              <a:rPr lang="en-US" sz="2400" b="1" dirty="0" smtClean="0">
                <a:solidFill>
                  <a:srgbClr val="C00000"/>
                </a:solidFill>
              </a:rPr>
              <a:t>d) Believers </a:t>
            </a:r>
            <a:r>
              <a:rPr lang="en-US" sz="2400" b="1" dirty="0">
                <a:solidFill>
                  <a:srgbClr val="C00000"/>
                </a:solidFill>
              </a:rPr>
              <a:t>are also Consecrated by LORD as well </a:t>
            </a:r>
            <a:r>
              <a:rPr lang="en-US" sz="2400" b="1" dirty="0"/>
              <a:t>(1 Peter 2:9).</a:t>
            </a:r>
          </a:p>
          <a:p>
            <a:pPr marL="0" indent="0">
              <a:buNone/>
            </a:pPr>
            <a:r>
              <a:rPr lang="en-US" sz="2400" b="1" dirty="0"/>
              <a:t>One of the results of our Consecration by Christ is that we </a:t>
            </a:r>
            <a:r>
              <a:rPr lang="en-US" sz="2400" b="1" dirty="0" smtClean="0"/>
              <a:t>are now </a:t>
            </a:r>
            <a:r>
              <a:rPr lang="en-US" sz="2400" b="1" dirty="0"/>
              <a:t>an Holy priesthood of believers (1 Peter 2:9) with </a:t>
            </a:r>
            <a:r>
              <a:rPr lang="en-US" sz="2400" b="1" dirty="0" smtClean="0"/>
              <a:t>direct access </a:t>
            </a:r>
            <a:r>
              <a:rPr lang="en-US" sz="2400" b="1" dirty="0"/>
              <a:t>to our Heavenly Father (Ephesians 3:11-12).</a:t>
            </a:r>
          </a:p>
          <a:p>
            <a:pPr marL="0" indent="0">
              <a:buNone/>
            </a:pPr>
            <a:endParaRPr lang="en-US" dirty="0"/>
          </a:p>
        </p:txBody>
      </p:sp>
    </p:spTree>
    <p:extLst>
      <p:ext uri="{BB962C8B-B14F-4D97-AF65-F5344CB8AC3E}">
        <p14:creationId xmlns:p14="http://schemas.microsoft.com/office/powerpoint/2010/main" val="22221844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0518" y="489397"/>
            <a:ext cx="8596668" cy="5898523"/>
          </a:xfrm>
        </p:spPr>
        <p:txBody>
          <a:bodyPr>
            <a:normAutofit/>
          </a:bodyPr>
          <a:lstStyle/>
          <a:p>
            <a:pPr marL="0" indent="0" algn="ctr">
              <a:buNone/>
            </a:pPr>
            <a:r>
              <a:rPr lang="en-US" sz="4000" b="1" dirty="0" smtClean="0">
                <a:solidFill>
                  <a:srgbClr val="7030A0"/>
                </a:solidFill>
              </a:rPr>
              <a:t>10) Sanctify/Sanctification </a:t>
            </a:r>
            <a:endParaRPr lang="en-US" sz="2400" b="1" i="1" dirty="0" smtClean="0">
              <a:solidFill>
                <a:srgbClr val="C00000"/>
              </a:solidFill>
            </a:endParaRPr>
          </a:p>
          <a:p>
            <a:pPr marL="0" indent="0">
              <a:spcBef>
                <a:spcPts val="0"/>
              </a:spcBef>
              <a:buNone/>
            </a:pPr>
            <a:r>
              <a:rPr lang="en-US" sz="2800" b="1" i="1" dirty="0" smtClean="0">
                <a:solidFill>
                  <a:srgbClr val="C00000"/>
                </a:solidFill>
              </a:rPr>
              <a:t>To </a:t>
            </a:r>
            <a:r>
              <a:rPr lang="en-US" sz="2800" b="1" i="1" dirty="0">
                <a:solidFill>
                  <a:srgbClr val="C00000"/>
                </a:solidFill>
              </a:rPr>
              <a:t>Sanctify </a:t>
            </a:r>
            <a:r>
              <a:rPr lang="en-US" sz="2800" b="1" dirty="0" smtClean="0">
                <a:solidFill>
                  <a:schemeClr val="tx1"/>
                </a:solidFill>
              </a:rPr>
              <a:t>means:</a:t>
            </a:r>
          </a:p>
          <a:p>
            <a:pPr marL="0" indent="0">
              <a:spcBef>
                <a:spcPts val="0"/>
              </a:spcBef>
              <a:buNone/>
            </a:pPr>
            <a:r>
              <a:rPr lang="en-US" sz="2800" b="1" dirty="0">
                <a:solidFill>
                  <a:schemeClr val="tx1"/>
                </a:solidFill>
              </a:rPr>
              <a:t>-</a:t>
            </a:r>
            <a:r>
              <a:rPr lang="en-US" sz="2800" b="1" dirty="0" smtClean="0">
                <a:solidFill>
                  <a:srgbClr val="FF0000"/>
                </a:solidFill>
              </a:rPr>
              <a:t>“</a:t>
            </a:r>
            <a:r>
              <a:rPr lang="en-US" sz="2800" b="1" i="1" dirty="0">
                <a:solidFill>
                  <a:srgbClr val="FF0000"/>
                </a:solidFill>
              </a:rPr>
              <a:t>to set apart</a:t>
            </a:r>
            <a:r>
              <a:rPr lang="en-US" sz="2800" b="1" dirty="0">
                <a:solidFill>
                  <a:srgbClr val="FF0000"/>
                </a:solidFill>
              </a:rPr>
              <a:t>”, </a:t>
            </a:r>
            <a:endParaRPr lang="en-US" sz="2800" b="1" dirty="0" smtClean="0">
              <a:solidFill>
                <a:srgbClr val="FF0000"/>
              </a:solidFill>
            </a:endParaRPr>
          </a:p>
          <a:p>
            <a:pPr marL="0" indent="0">
              <a:spcBef>
                <a:spcPts val="0"/>
              </a:spcBef>
              <a:buNone/>
            </a:pPr>
            <a:r>
              <a:rPr lang="en-US" sz="2800" b="1" dirty="0" smtClean="0">
                <a:solidFill>
                  <a:srgbClr val="FF0000"/>
                </a:solidFill>
              </a:rPr>
              <a:t>-“</a:t>
            </a:r>
            <a:r>
              <a:rPr lang="en-US" sz="2800" b="1" i="1" dirty="0">
                <a:solidFill>
                  <a:srgbClr val="FF0000"/>
                </a:solidFill>
              </a:rPr>
              <a:t>to consecrate</a:t>
            </a:r>
            <a:r>
              <a:rPr lang="en-US" sz="2800" b="1" dirty="0">
                <a:solidFill>
                  <a:srgbClr val="FF0000"/>
                </a:solidFill>
              </a:rPr>
              <a:t>”, </a:t>
            </a:r>
            <a:endParaRPr lang="en-US" sz="2800" b="1" dirty="0" smtClean="0">
              <a:solidFill>
                <a:srgbClr val="FF0000"/>
              </a:solidFill>
            </a:endParaRPr>
          </a:p>
          <a:p>
            <a:pPr marL="0" indent="0">
              <a:spcBef>
                <a:spcPts val="0"/>
              </a:spcBef>
              <a:buNone/>
            </a:pPr>
            <a:r>
              <a:rPr lang="en-US" sz="2800" b="1" dirty="0" smtClean="0">
                <a:solidFill>
                  <a:srgbClr val="FF0000"/>
                </a:solidFill>
              </a:rPr>
              <a:t>-“</a:t>
            </a:r>
            <a:r>
              <a:rPr lang="en-US" sz="2800" b="1" i="1" dirty="0">
                <a:solidFill>
                  <a:srgbClr val="FF0000"/>
                </a:solidFill>
              </a:rPr>
              <a:t>to cleanse</a:t>
            </a:r>
            <a:r>
              <a:rPr lang="en-US" sz="2800" b="1" dirty="0">
                <a:solidFill>
                  <a:srgbClr val="FF0000"/>
                </a:solidFill>
              </a:rPr>
              <a:t>”, </a:t>
            </a:r>
            <a:endParaRPr lang="en-US" sz="2800" b="1" dirty="0" smtClean="0">
              <a:solidFill>
                <a:srgbClr val="FF0000"/>
              </a:solidFill>
            </a:endParaRPr>
          </a:p>
          <a:p>
            <a:pPr marL="0" indent="0">
              <a:spcBef>
                <a:spcPts val="0"/>
              </a:spcBef>
              <a:buNone/>
            </a:pPr>
            <a:r>
              <a:rPr lang="en-US" sz="2800" b="1" dirty="0" smtClean="0">
                <a:solidFill>
                  <a:srgbClr val="FF0000"/>
                </a:solidFill>
              </a:rPr>
              <a:t>-“</a:t>
            </a:r>
            <a:r>
              <a:rPr lang="en-US" sz="2800" b="1" i="1" dirty="0">
                <a:solidFill>
                  <a:srgbClr val="FF0000"/>
                </a:solidFill>
              </a:rPr>
              <a:t>to purify</a:t>
            </a:r>
            <a:r>
              <a:rPr lang="en-US" sz="2800" b="1" dirty="0">
                <a:solidFill>
                  <a:srgbClr val="FF0000"/>
                </a:solidFill>
              </a:rPr>
              <a:t>”, </a:t>
            </a:r>
            <a:endParaRPr lang="en-US" sz="2800" b="1" dirty="0" smtClean="0">
              <a:solidFill>
                <a:srgbClr val="FF0000"/>
              </a:solidFill>
            </a:endParaRPr>
          </a:p>
          <a:p>
            <a:pPr marL="0" indent="0">
              <a:spcBef>
                <a:spcPts val="0"/>
              </a:spcBef>
              <a:buNone/>
            </a:pPr>
            <a:r>
              <a:rPr lang="en-US" sz="2800" b="1" dirty="0" smtClean="0">
                <a:solidFill>
                  <a:srgbClr val="FF0000"/>
                </a:solidFill>
              </a:rPr>
              <a:t>-“</a:t>
            </a:r>
            <a:r>
              <a:rPr lang="en-US" sz="2800" b="1" i="1" dirty="0">
                <a:solidFill>
                  <a:srgbClr val="FF0000"/>
                </a:solidFill>
              </a:rPr>
              <a:t>to make </a:t>
            </a:r>
            <a:r>
              <a:rPr lang="en-US" sz="2800" b="1" i="1" dirty="0" smtClean="0">
                <a:solidFill>
                  <a:srgbClr val="FF0000"/>
                </a:solidFill>
              </a:rPr>
              <a:t>Holy.</a:t>
            </a:r>
            <a:r>
              <a:rPr lang="en-US" sz="2800" b="1" dirty="0" smtClean="0">
                <a:solidFill>
                  <a:srgbClr val="FF0000"/>
                </a:solidFill>
              </a:rPr>
              <a:t>” </a:t>
            </a:r>
            <a:r>
              <a:rPr lang="en-US" sz="2800" b="1" dirty="0" smtClean="0">
                <a:solidFill>
                  <a:srgbClr val="C00000"/>
                </a:solidFill>
              </a:rPr>
              <a:t>                                                                                         </a:t>
            </a:r>
            <a:r>
              <a:rPr lang="en-US" sz="2800" b="1" dirty="0" smtClean="0">
                <a:solidFill>
                  <a:schemeClr val="tx1"/>
                </a:solidFill>
              </a:rPr>
              <a:t>“</a:t>
            </a:r>
            <a:r>
              <a:rPr lang="en-US" sz="2800" b="1" i="1" dirty="0"/>
              <a:t>For this is the will of God, even your </a:t>
            </a:r>
            <a:r>
              <a:rPr lang="en-US" sz="2800" b="1" i="1" u="sng" dirty="0">
                <a:solidFill>
                  <a:srgbClr val="C00000"/>
                </a:solidFill>
              </a:rPr>
              <a:t>sanctification</a:t>
            </a:r>
            <a:r>
              <a:rPr lang="en-US" sz="2800" b="1" dirty="0" smtClean="0">
                <a:solidFill>
                  <a:schemeClr val="tx1"/>
                </a:solidFill>
              </a:rPr>
              <a:t>” (1 </a:t>
            </a:r>
            <a:r>
              <a:rPr lang="en-US" sz="2800" b="1" dirty="0">
                <a:solidFill>
                  <a:schemeClr val="tx1"/>
                </a:solidFill>
              </a:rPr>
              <a:t>Thessalonian </a:t>
            </a:r>
            <a:r>
              <a:rPr lang="en-US" sz="2800" b="1" dirty="0" smtClean="0">
                <a:solidFill>
                  <a:schemeClr val="tx1"/>
                </a:solidFill>
              </a:rPr>
              <a:t>4:3a).</a:t>
            </a:r>
          </a:p>
          <a:p>
            <a:pPr marL="0" indent="0">
              <a:buNone/>
            </a:pPr>
            <a:endParaRPr lang="en-US" dirty="0"/>
          </a:p>
        </p:txBody>
      </p:sp>
    </p:spTree>
    <p:extLst>
      <p:ext uri="{BB962C8B-B14F-4D97-AF65-F5344CB8AC3E}">
        <p14:creationId xmlns:p14="http://schemas.microsoft.com/office/powerpoint/2010/main" val="24716985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0365" y="746976"/>
            <a:ext cx="8596668" cy="5539086"/>
          </a:xfrm>
        </p:spPr>
        <p:txBody>
          <a:bodyPr/>
          <a:lstStyle/>
          <a:p>
            <a:pPr marL="0" indent="0">
              <a:spcBef>
                <a:spcPts val="0"/>
              </a:spcBef>
              <a:buNone/>
            </a:pPr>
            <a:r>
              <a:rPr lang="en-US" sz="2800" b="1" dirty="0"/>
              <a:t>a) The supreme example of </a:t>
            </a:r>
            <a:r>
              <a:rPr lang="en-US" sz="2800" b="1" dirty="0">
                <a:solidFill>
                  <a:srgbClr val="FF0000"/>
                </a:solidFill>
              </a:rPr>
              <a:t>Sanctification</a:t>
            </a:r>
            <a:r>
              <a:rPr lang="en-US" sz="2800" b="1" dirty="0"/>
              <a:t> is Christ Himself (John 17:19; Hebrews 10:29).</a:t>
            </a:r>
          </a:p>
          <a:p>
            <a:pPr marL="0" indent="0">
              <a:spcBef>
                <a:spcPts val="0"/>
              </a:spcBef>
              <a:buNone/>
            </a:pPr>
            <a:r>
              <a:rPr lang="en-US" sz="2800" b="1" dirty="0"/>
              <a:t>b) It is the sacrifice of Christ that makes our </a:t>
            </a:r>
            <a:r>
              <a:rPr lang="en-US" sz="2800" b="1" dirty="0">
                <a:solidFill>
                  <a:srgbClr val="FF0000"/>
                </a:solidFill>
              </a:rPr>
              <a:t>Sanctification</a:t>
            </a:r>
            <a:r>
              <a:rPr lang="en-US" sz="2800" b="1" dirty="0"/>
              <a:t> possible (Hebrews 10:10; 1 Corinthians </a:t>
            </a:r>
            <a:r>
              <a:rPr lang="en-US" sz="2800" b="1" dirty="0" smtClean="0"/>
              <a:t>6:11</a:t>
            </a:r>
            <a:r>
              <a:rPr lang="en-US" sz="2800" b="1" dirty="0"/>
              <a:t>; Acts 26:18; 1 Corinthians 1:2; Jude 1:1).</a:t>
            </a:r>
          </a:p>
          <a:p>
            <a:pPr marL="0" indent="0">
              <a:spcBef>
                <a:spcPts val="0"/>
              </a:spcBef>
              <a:buNone/>
            </a:pPr>
            <a:r>
              <a:rPr lang="en-US" sz="2800" b="1" dirty="0"/>
              <a:t>c) Believers are to </a:t>
            </a:r>
            <a:r>
              <a:rPr lang="en-US" sz="2800" b="1" dirty="0">
                <a:solidFill>
                  <a:srgbClr val="FF0000"/>
                </a:solidFill>
              </a:rPr>
              <a:t>sanctify themselves </a:t>
            </a:r>
            <a:r>
              <a:rPr lang="en-US" sz="2800" b="1" dirty="0" smtClean="0">
                <a:solidFill>
                  <a:srgbClr val="FF0000"/>
                </a:solidFill>
              </a:rPr>
              <a:t>               </a:t>
            </a:r>
            <a:r>
              <a:rPr lang="en-US" sz="2800" b="1" dirty="0" smtClean="0"/>
              <a:t>(</a:t>
            </a:r>
            <a:r>
              <a:rPr lang="en-US" sz="2800" b="1" dirty="0"/>
              <a:t>2 Chronicles 29:15a; Isaiah 13:3a; 2 Chronicles 31:18b; (Acts 20:32).</a:t>
            </a:r>
          </a:p>
          <a:p>
            <a:pPr marL="0" indent="0">
              <a:spcBef>
                <a:spcPts val="0"/>
              </a:spcBef>
              <a:buNone/>
            </a:pPr>
            <a:r>
              <a:rPr lang="en-US" sz="2800" b="1" dirty="0"/>
              <a:t>d) Believers are </a:t>
            </a:r>
            <a:r>
              <a:rPr lang="en-US" sz="2800" b="1" dirty="0">
                <a:solidFill>
                  <a:srgbClr val="FF0000"/>
                </a:solidFill>
              </a:rPr>
              <a:t>urged to Sanctify themselves </a:t>
            </a:r>
            <a:r>
              <a:rPr lang="en-US" sz="2800" b="1" dirty="0"/>
              <a:t>(Leviticus 11:44a; Leviticus 20: 7; 2 Timothy 2:21).</a:t>
            </a:r>
          </a:p>
          <a:p>
            <a:pPr marL="0" indent="0">
              <a:buNone/>
            </a:pPr>
            <a:endParaRPr lang="en-US" dirty="0"/>
          </a:p>
        </p:txBody>
      </p:sp>
    </p:spTree>
    <p:extLst>
      <p:ext uri="{BB962C8B-B14F-4D97-AF65-F5344CB8AC3E}">
        <p14:creationId xmlns:p14="http://schemas.microsoft.com/office/powerpoint/2010/main" val="203381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2489" y="880056"/>
            <a:ext cx="8596668" cy="1320800"/>
          </a:xfrm>
        </p:spPr>
        <p:txBody>
          <a:bodyPr>
            <a:normAutofit/>
          </a:bodyPr>
          <a:lstStyle/>
          <a:p>
            <a:pPr algn="ctr"/>
            <a:r>
              <a:rPr lang="en-US" sz="7200" dirty="0">
                <a:solidFill>
                  <a:srgbClr val="7030A0"/>
                </a:solidFill>
                <a:effectLst>
                  <a:outerShdw dist="35941" dir="2700000" sy="50000" kx="2115830" algn="bl">
                    <a:srgbClr val="C0C0C0">
                      <a:alpha val="80000"/>
                    </a:srgbClr>
                  </a:outerShdw>
                </a:effectLst>
                <a:latin typeface="Arial Black" panose="020B0A04020102020204" pitchFamily="34" charset="0"/>
              </a:rPr>
              <a:t>Announcement</a:t>
            </a:r>
            <a:endParaRPr lang="en-US" sz="7200" dirty="0"/>
          </a:p>
        </p:txBody>
      </p:sp>
      <p:sp>
        <p:nvSpPr>
          <p:cNvPr id="3" name="Content Placeholder 2"/>
          <p:cNvSpPr>
            <a:spLocks noGrp="1"/>
          </p:cNvSpPr>
          <p:nvPr>
            <p:ph idx="1"/>
          </p:nvPr>
        </p:nvSpPr>
        <p:spPr>
          <a:xfrm>
            <a:off x="1192489" y="1852314"/>
            <a:ext cx="8596668" cy="3880773"/>
          </a:xfrm>
        </p:spPr>
        <p:txBody>
          <a:bodyPr>
            <a:normAutofit lnSpcReduction="10000"/>
          </a:bodyPr>
          <a:lstStyle/>
          <a:p>
            <a:pPr marL="0" indent="0" algn="ctr">
              <a:buNone/>
            </a:pPr>
            <a:r>
              <a:rPr lang="en-US" sz="8800" dirty="0">
                <a:solidFill>
                  <a:srgbClr val="C00000"/>
                </a:solidFill>
                <a:effectLst>
                  <a:outerShdw dist="35941" dir="2700000" sy="50000" kx="2115830" algn="bl">
                    <a:srgbClr val="C0C0C0">
                      <a:alpha val="80000"/>
                    </a:srgbClr>
                  </a:outerShdw>
                </a:effectLst>
                <a:latin typeface="Arial Black" panose="020B0A04020102020204" pitchFamily="34" charset="0"/>
              </a:rPr>
              <a:t>The passing away of my mother</a:t>
            </a:r>
            <a:endParaRPr lang="en-US" sz="8800" dirty="0"/>
          </a:p>
          <a:p>
            <a:pPr marL="0" indent="0" algn="ctr">
              <a:buNone/>
            </a:pPr>
            <a:endParaRPr lang="en-US" dirty="0"/>
          </a:p>
        </p:txBody>
      </p:sp>
    </p:spTree>
    <p:extLst>
      <p:ext uri="{BB962C8B-B14F-4D97-AF65-F5344CB8AC3E}">
        <p14:creationId xmlns:p14="http://schemas.microsoft.com/office/powerpoint/2010/main" val="15095807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8849" y="1091643"/>
            <a:ext cx="8596668" cy="4613698"/>
          </a:xfrm>
        </p:spPr>
        <p:txBody>
          <a:bodyPr>
            <a:normAutofit/>
          </a:bodyPr>
          <a:lstStyle/>
          <a:p>
            <a:pPr marL="0" indent="0">
              <a:spcBef>
                <a:spcPts val="0"/>
              </a:spcBef>
              <a:buNone/>
            </a:pPr>
            <a:r>
              <a:rPr lang="en-US" sz="2800" b="1" dirty="0"/>
              <a:t>e) Believers are also </a:t>
            </a:r>
            <a:r>
              <a:rPr lang="en-US" sz="2800" b="1" dirty="0">
                <a:solidFill>
                  <a:srgbClr val="FF0000"/>
                </a:solidFill>
              </a:rPr>
              <a:t>Sanctified</a:t>
            </a:r>
            <a:r>
              <a:rPr lang="en-US" sz="2800" b="1" dirty="0"/>
              <a:t> by the LORD as well (1 Thessalonians 5:23a; John 17:17; Leviticus 20: 8).</a:t>
            </a:r>
          </a:p>
          <a:p>
            <a:pPr marL="0" indent="0">
              <a:spcBef>
                <a:spcPts val="0"/>
              </a:spcBef>
              <a:buNone/>
            </a:pPr>
            <a:r>
              <a:rPr lang="en-US" sz="2800" b="1" dirty="0"/>
              <a:t>f) A Two-Step Approach to Sanctification</a:t>
            </a:r>
          </a:p>
          <a:p>
            <a:pPr marL="0" indent="0">
              <a:spcBef>
                <a:spcPts val="0"/>
              </a:spcBef>
              <a:buNone/>
            </a:pPr>
            <a:r>
              <a:rPr lang="en-US" sz="2800" b="1" dirty="0">
                <a:solidFill>
                  <a:srgbClr val="FF0000"/>
                </a:solidFill>
              </a:rPr>
              <a:t>-The First Step: </a:t>
            </a:r>
            <a:r>
              <a:rPr lang="en-US" sz="2800" b="1" dirty="0"/>
              <a:t>You Sanctify yourself </a:t>
            </a:r>
            <a:r>
              <a:rPr lang="en-US" sz="2800" b="1" dirty="0" smtClean="0"/>
              <a:t>      (</a:t>
            </a:r>
            <a:r>
              <a:rPr lang="en-US" sz="2800" b="1" dirty="0"/>
              <a:t>Leviticus 11:44a; Leviticus 20: 7)</a:t>
            </a:r>
          </a:p>
          <a:p>
            <a:pPr marL="0" indent="0">
              <a:spcBef>
                <a:spcPts val="0"/>
              </a:spcBef>
              <a:buNone/>
            </a:pPr>
            <a:r>
              <a:rPr lang="en-US" sz="2800" b="1" dirty="0">
                <a:solidFill>
                  <a:srgbClr val="C00000"/>
                </a:solidFill>
              </a:rPr>
              <a:t>-The Second Step: </a:t>
            </a:r>
            <a:r>
              <a:rPr lang="en-US" sz="2800" b="1" dirty="0"/>
              <a:t>Then the Lord Sanctifies you </a:t>
            </a:r>
            <a:r>
              <a:rPr lang="en-US" sz="2800" b="1" dirty="0" smtClean="0"/>
              <a:t> (</a:t>
            </a:r>
            <a:r>
              <a:rPr lang="en-US" sz="2800" b="1" dirty="0"/>
              <a:t>1 Thessalonians 5:23a; Leviticus 20: 8).</a:t>
            </a:r>
          </a:p>
          <a:p>
            <a:pPr marL="0" indent="0">
              <a:spcBef>
                <a:spcPts val="0"/>
              </a:spcBef>
              <a:buNone/>
            </a:pPr>
            <a:r>
              <a:rPr lang="en-US" sz="2800" b="1" dirty="0">
                <a:solidFill>
                  <a:schemeClr val="accent4"/>
                </a:solidFill>
              </a:rPr>
              <a:t>g) Holistic Sanctification</a:t>
            </a:r>
            <a:r>
              <a:rPr lang="en-US" sz="2800" b="1" dirty="0"/>
              <a:t> (1 Thessalonians 5:23).</a:t>
            </a:r>
          </a:p>
          <a:p>
            <a:pPr marL="0" indent="0">
              <a:buNone/>
            </a:pPr>
            <a:endParaRPr lang="en-US" sz="2800" dirty="0"/>
          </a:p>
        </p:txBody>
      </p:sp>
    </p:spTree>
    <p:extLst>
      <p:ext uri="{BB962C8B-B14F-4D97-AF65-F5344CB8AC3E}">
        <p14:creationId xmlns:p14="http://schemas.microsoft.com/office/powerpoint/2010/main" val="564422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17491" y="695460"/>
            <a:ext cx="8596668" cy="5434884"/>
          </a:xfrm>
        </p:spPr>
        <p:txBody>
          <a:bodyPr>
            <a:normAutofit lnSpcReduction="10000"/>
          </a:bodyPr>
          <a:lstStyle/>
          <a:p>
            <a:pPr marL="0" indent="0" algn="ctr">
              <a:buNone/>
            </a:pPr>
            <a:r>
              <a:rPr lang="en-US" sz="4000" b="1" dirty="0">
                <a:solidFill>
                  <a:srgbClr val="7030A0"/>
                </a:solidFill>
                <a:latin typeface="Bookman Old Style" panose="02050604050505020204" pitchFamily="18" charset="0"/>
              </a:rPr>
              <a:t>11) </a:t>
            </a:r>
            <a:r>
              <a:rPr lang="en-US" sz="4000" b="1" dirty="0" smtClean="0">
                <a:solidFill>
                  <a:srgbClr val="7030A0"/>
                </a:solidFill>
                <a:latin typeface="Bookman Old Style" panose="02050604050505020204" pitchFamily="18" charset="0"/>
              </a:rPr>
              <a:t>Godliness</a:t>
            </a:r>
            <a:r>
              <a:rPr lang="en-US" sz="2000" b="1" dirty="0" smtClean="0">
                <a:solidFill>
                  <a:srgbClr val="7030A0"/>
                </a:solidFill>
                <a:latin typeface="Bookman Old Style" panose="02050604050505020204" pitchFamily="18" charset="0"/>
              </a:rPr>
              <a:t>  </a:t>
            </a:r>
          </a:p>
          <a:p>
            <a:pPr marL="0" indent="0">
              <a:buNone/>
            </a:pPr>
            <a:r>
              <a:rPr lang="en-US" sz="2400" b="1" dirty="0" smtClean="0">
                <a:solidFill>
                  <a:schemeClr val="tx1"/>
                </a:solidFill>
                <a:latin typeface="Bookman Old Style" panose="02050604050505020204" pitchFamily="18" charset="0"/>
              </a:rPr>
              <a:t>It </a:t>
            </a:r>
            <a:r>
              <a:rPr lang="en-US" sz="2400" b="1" dirty="0">
                <a:solidFill>
                  <a:schemeClr val="tx1"/>
                </a:solidFill>
                <a:latin typeface="Bookman Old Style" panose="02050604050505020204" pitchFamily="18" charset="0"/>
              </a:rPr>
              <a:t>means </a:t>
            </a:r>
            <a:r>
              <a:rPr lang="en-US" sz="2400" b="1" dirty="0">
                <a:solidFill>
                  <a:srgbClr val="FF0000"/>
                </a:solidFill>
                <a:latin typeface="Bookman Old Style" panose="02050604050505020204" pitchFamily="18" charset="0"/>
              </a:rPr>
              <a:t>“</a:t>
            </a:r>
            <a:r>
              <a:rPr lang="en-US" sz="2400" b="1" i="1" dirty="0">
                <a:solidFill>
                  <a:srgbClr val="FF0000"/>
                </a:solidFill>
                <a:latin typeface="Bookman Old Style" panose="02050604050505020204" pitchFamily="18" charset="0"/>
              </a:rPr>
              <a:t>piety or reverence toward God</a:t>
            </a:r>
            <a:r>
              <a:rPr lang="en-US" sz="2400" b="1" dirty="0">
                <a:solidFill>
                  <a:srgbClr val="FF0000"/>
                </a:solidFill>
                <a:latin typeface="Bookman Old Style" panose="02050604050505020204" pitchFamily="18" charset="0"/>
              </a:rPr>
              <a:t>.” it’s also means “</a:t>
            </a:r>
            <a:r>
              <a:rPr lang="en-US" sz="2400" b="1" i="1" dirty="0">
                <a:solidFill>
                  <a:srgbClr val="FF0000"/>
                </a:solidFill>
                <a:latin typeface="Bookman Old Style" panose="02050604050505020204" pitchFamily="18" charset="0"/>
              </a:rPr>
              <a:t>godly conduct or life</a:t>
            </a:r>
            <a:r>
              <a:rPr lang="en-US" sz="2400" b="1" dirty="0">
                <a:solidFill>
                  <a:srgbClr val="FF0000"/>
                </a:solidFill>
                <a:latin typeface="Bookman Old Style" panose="02050604050505020204" pitchFamily="18" charset="0"/>
              </a:rPr>
              <a:t>.”</a:t>
            </a:r>
            <a:r>
              <a:rPr lang="en-US" sz="2400" b="1" i="1" dirty="0">
                <a:solidFill>
                  <a:srgbClr val="FF0000"/>
                </a:solidFill>
              </a:rPr>
              <a:t> </a:t>
            </a:r>
            <a:r>
              <a:rPr lang="en-US" sz="2400" b="1" i="1" dirty="0"/>
              <a:t>Source: The New Illustrated Bible Dictionary page 506.</a:t>
            </a:r>
            <a:r>
              <a:rPr lang="en-US" sz="2400" b="1" dirty="0">
                <a:solidFill>
                  <a:schemeClr val="tx1"/>
                </a:solidFill>
                <a:latin typeface="Bookman Old Style" panose="02050604050505020204" pitchFamily="18" charset="0"/>
              </a:rPr>
              <a:t> It means </a:t>
            </a:r>
            <a:r>
              <a:rPr lang="en-US" sz="2400" b="1" dirty="0">
                <a:solidFill>
                  <a:srgbClr val="FF0000"/>
                </a:solidFill>
                <a:latin typeface="Bookman Old Style" panose="02050604050505020204" pitchFamily="18" charset="0"/>
              </a:rPr>
              <a:t>“</a:t>
            </a:r>
            <a:r>
              <a:rPr lang="en-US" sz="2400" b="1" i="1" dirty="0">
                <a:solidFill>
                  <a:srgbClr val="FF0000"/>
                </a:solidFill>
                <a:latin typeface="Bookman Old Style" panose="02050604050505020204" pitchFamily="18" charset="0"/>
              </a:rPr>
              <a:t>Holy conduct or </a:t>
            </a:r>
            <a:r>
              <a:rPr lang="en-US" sz="2400" b="1" i="1" dirty="0" smtClean="0">
                <a:solidFill>
                  <a:srgbClr val="FF0000"/>
                </a:solidFill>
                <a:latin typeface="Bookman Old Style" panose="02050604050505020204" pitchFamily="18" charset="0"/>
              </a:rPr>
              <a:t>life.</a:t>
            </a:r>
            <a:r>
              <a:rPr lang="en-US" sz="2400" b="1" dirty="0" smtClean="0">
                <a:solidFill>
                  <a:srgbClr val="FF0000"/>
                </a:solidFill>
                <a:latin typeface="Bookman Old Style" panose="02050604050505020204" pitchFamily="18" charset="0"/>
              </a:rPr>
              <a:t>”                         </a:t>
            </a:r>
          </a:p>
          <a:p>
            <a:pPr marL="0" indent="0">
              <a:buNone/>
            </a:pPr>
            <a:r>
              <a:rPr lang="en-US" sz="2400" b="1" dirty="0" smtClean="0"/>
              <a:t>-“</a:t>
            </a:r>
            <a:r>
              <a:rPr lang="en-US" sz="2400" b="1" i="1" baseline="30000" dirty="0"/>
              <a:t>3 </a:t>
            </a:r>
            <a:r>
              <a:rPr lang="en-US" sz="2400" b="1" i="1" dirty="0"/>
              <a:t>If any man teach otherwise, and consent not to wholesome words, even the words of our Lord Jesus Christ, and to </a:t>
            </a:r>
            <a:r>
              <a:rPr lang="en-US" sz="2400" b="1" i="1" dirty="0">
                <a:solidFill>
                  <a:srgbClr val="C00000"/>
                </a:solidFill>
              </a:rPr>
              <a:t>the doctrine which is according to godliness</a:t>
            </a:r>
            <a:r>
              <a:rPr lang="en-US" sz="2400" b="1" i="1" dirty="0"/>
              <a:t>; </a:t>
            </a:r>
            <a:r>
              <a:rPr lang="en-US" sz="2400" b="1" i="1" baseline="30000" dirty="0"/>
              <a:t>4 </a:t>
            </a:r>
            <a:r>
              <a:rPr lang="en-US" sz="2400" b="1" i="1" dirty="0"/>
              <a:t>He is proud, knowing nothing, but doting about questions and </a:t>
            </a:r>
            <a:r>
              <a:rPr lang="en-US" sz="2400" b="1" i="1" dirty="0" err="1"/>
              <a:t>strifes</a:t>
            </a:r>
            <a:r>
              <a:rPr lang="en-US" sz="2400" b="1" i="1" dirty="0"/>
              <a:t> of words, whereof cometh envy, strife, railings, evil </a:t>
            </a:r>
            <a:r>
              <a:rPr lang="en-US" sz="2400" b="1" i="1" dirty="0" err="1"/>
              <a:t>surmisings</a:t>
            </a:r>
            <a:r>
              <a:rPr lang="en-US" sz="2400" b="1" i="1" dirty="0"/>
              <a:t>, </a:t>
            </a:r>
            <a:r>
              <a:rPr lang="en-US" sz="2400" b="1" i="1" baseline="30000" dirty="0"/>
              <a:t>5 </a:t>
            </a:r>
            <a:r>
              <a:rPr lang="en-US" sz="2400" b="1" i="1" dirty="0"/>
              <a:t>Perverse </a:t>
            </a:r>
            <a:r>
              <a:rPr lang="en-US" sz="2400" b="1" i="1" dirty="0" err="1"/>
              <a:t>disputings</a:t>
            </a:r>
            <a:r>
              <a:rPr lang="en-US" sz="2400" b="1" i="1" dirty="0"/>
              <a:t> of men of corrupt minds, and destitute of the truth, supposing that gain is godliness: </a:t>
            </a:r>
            <a:r>
              <a:rPr lang="en-US" sz="2400" b="1" i="1" dirty="0">
                <a:solidFill>
                  <a:srgbClr val="C00000"/>
                </a:solidFill>
              </a:rPr>
              <a:t>from such withdraw thyself</a:t>
            </a:r>
            <a:r>
              <a:rPr lang="en-US" sz="2400" b="1" i="1" dirty="0"/>
              <a:t>.</a:t>
            </a:r>
            <a:r>
              <a:rPr lang="en-US" sz="2400" b="1" dirty="0"/>
              <a:t>” (1 Timothy 6:3-5).</a:t>
            </a:r>
          </a:p>
          <a:p>
            <a:endParaRPr lang="en-US" dirty="0"/>
          </a:p>
        </p:txBody>
      </p:sp>
    </p:spTree>
    <p:extLst>
      <p:ext uri="{BB962C8B-B14F-4D97-AF65-F5344CB8AC3E}">
        <p14:creationId xmlns:p14="http://schemas.microsoft.com/office/powerpoint/2010/main" val="29400518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01582" y="1262130"/>
            <a:ext cx="8596668" cy="4199683"/>
          </a:xfrm>
        </p:spPr>
        <p:txBody>
          <a:bodyPr>
            <a:normAutofit fontScale="92500" lnSpcReduction="10000"/>
          </a:bodyPr>
          <a:lstStyle/>
          <a:p>
            <a:pPr marL="0" indent="0">
              <a:buNone/>
            </a:pPr>
            <a:r>
              <a:rPr lang="en-US" sz="2400" b="1" dirty="0"/>
              <a:t>-“</a:t>
            </a:r>
            <a:r>
              <a:rPr lang="en-US" sz="2400" b="1" i="1" baseline="30000" dirty="0"/>
              <a:t>6 </a:t>
            </a:r>
            <a:r>
              <a:rPr lang="en-US" sz="2400" b="1" i="1" dirty="0"/>
              <a:t>But </a:t>
            </a:r>
            <a:r>
              <a:rPr lang="en-US" sz="2400" b="1" i="1" dirty="0">
                <a:solidFill>
                  <a:srgbClr val="C00000"/>
                </a:solidFill>
              </a:rPr>
              <a:t>godliness</a:t>
            </a:r>
            <a:r>
              <a:rPr lang="en-US" sz="2400" b="1" i="1" dirty="0"/>
              <a:t> with contentment is great gain. </a:t>
            </a:r>
            <a:r>
              <a:rPr lang="en-US" sz="2400" b="1" i="1" baseline="30000" dirty="0"/>
              <a:t>7 </a:t>
            </a:r>
            <a:r>
              <a:rPr lang="en-US" sz="2400" b="1" i="1" dirty="0"/>
              <a:t>For we brought nothing into this world, and it is certain we can carry nothing out</a:t>
            </a:r>
            <a:r>
              <a:rPr lang="en-US" sz="2400" b="1" dirty="0"/>
              <a:t>” </a:t>
            </a:r>
            <a:r>
              <a:rPr lang="en-US" sz="2400" b="1" dirty="0" smtClean="0"/>
              <a:t>(</a:t>
            </a:r>
            <a:r>
              <a:rPr lang="en-US" sz="2400" b="1" dirty="0"/>
              <a:t>1 Timothy 6:6-7).</a:t>
            </a:r>
          </a:p>
          <a:p>
            <a:pPr marL="0" indent="0">
              <a:buNone/>
            </a:pPr>
            <a:r>
              <a:rPr lang="en-US" sz="2400" b="1" dirty="0"/>
              <a:t>-“</a:t>
            </a:r>
            <a:r>
              <a:rPr lang="en-US" sz="2400" b="1" i="1" dirty="0"/>
              <a:t> But thou, O man of God, flee these things; and follow after righteousness, </a:t>
            </a:r>
            <a:r>
              <a:rPr lang="en-US" sz="2400" b="1" i="1" dirty="0">
                <a:solidFill>
                  <a:srgbClr val="C00000"/>
                </a:solidFill>
              </a:rPr>
              <a:t>godliness</a:t>
            </a:r>
            <a:r>
              <a:rPr lang="en-US" sz="2400" b="1" i="1" dirty="0"/>
              <a:t>, faith, love, patience, meekness</a:t>
            </a:r>
            <a:r>
              <a:rPr lang="en-US" sz="2400" b="1" dirty="0"/>
              <a:t>” </a:t>
            </a:r>
            <a:r>
              <a:rPr lang="en-US" sz="2400" b="1" dirty="0" smtClean="0"/>
              <a:t>    (</a:t>
            </a:r>
            <a:r>
              <a:rPr lang="en-US" sz="2400" b="1" dirty="0"/>
              <a:t>1 Timothy 6:11). </a:t>
            </a:r>
            <a:endParaRPr lang="en-US" sz="2400" b="1" dirty="0" smtClean="0"/>
          </a:p>
          <a:p>
            <a:pPr marL="0" indent="0">
              <a:buNone/>
            </a:pPr>
            <a:r>
              <a:rPr lang="en-US" sz="2400" b="1" dirty="0"/>
              <a:t>-“</a:t>
            </a:r>
            <a:r>
              <a:rPr lang="en-US" sz="2400" b="1" i="1" dirty="0"/>
              <a:t>Paul, a servant of God, and an apostle of Jesus Christ, according to the faith of God's elect, and the acknowledging of the </a:t>
            </a:r>
            <a:r>
              <a:rPr lang="en-US" sz="2400" b="1" i="1" dirty="0">
                <a:solidFill>
                  <a:srgbClr val="C00000"/>
                </a:solidFill>
              </a:rPr>
              <a:t>truth which is after godliness</a:t>
            </a:r>
            <a:r>
              <a:rPr lang="en-US" sz="2400" b="1" dirty="0"/>
              <a:t>” (Titus 1:1</a:t>
            </a:r>
            <a:r>
              <a:rPr lang="en-US" sz="2400" b="1" dirty="0" smtClean="0"/>
              <a:t>). </a:t>
            </a:r>
          </a:p>
          <a:p>
            <a:pPr marL="0" indent="0">
              <a:buNone/>
            </a:pPr>
            <a:r>
              <a:rPr lang="en-US" sz="2400" b="1" dirty="0"/>
              <a:t>-“</a:t>
            </a:r>
            <a:r>
              <a:rPr lang="en-US" sz="2400" b="1" i="1" baseline="30000" dirty="0"/>
              <a:t>3 </a:t>
            </a:r>
            <a:r>
              <a:rPr lang="en-US" sz="2400" b="1" i="1" dirty="0"/>
              <a:t>According as his divine power hath given unto us </a:t>
            </a:r>
            <a:r>
              <a:rPr lang="en-US" sz="2400" b="1" i="1" dirty="0">
                <a:solidFill>
                  <a:srgbClr val="C00000"/>
                </a:solidFill>
              </a:rPr>
              <a:t>all things that pertain unto life and godliness</a:t>
            </a:r>
            <a:r>
              <a:rPr lang="en-US" sz="2400" b="1" i="1" dirty="0"/>
              <a:t>, through the knowledge of him that hath called us to glory and </a:t>
            </a:r>
            <a:r>
              <a:rPr lang="en-US" sz="2400" b="1" i="1" dirty="0" smtClean="0"/>
              <a:t>virtue</a:t>
            </a:r>
            <a:r>
              <a:rPr lang="en-US" sz="2400" b="1" dirty="0" smtClean="0"/>
              <a:t> (</a:t>
            </a:r>
            <a:r>
              <a:rPr lang="en-US" sz="2400" b="1" dirty="0"/>
              <a:t>2 Peter </a:t>
            </a:r>
            <a:r>
              <a:rPr lang="en-US" sz="2400" b="1" dirty="0" smtClean="0"/>
              <a:t>1:3).</a:t>
            </a:r>
            <a:endParaRPr lang="en-US" sz="2400" b="1" dirty="0"/>
          </a:p>
          <a:p>
            <a:pPr marL="0" indent="0">
              <a:buNone/>
            </a:pPr>
            <a:endParaRPr lang="en-US" dirty="0"/>
          </a:p>
        </p:txBody>
      </p:sp>
    </p:spTree>
    <p:extLst>
      <p:ext uri="{BB962C8B-B14F-4D97-AF65-F5344CB8AC3E}">
        <p14:creationId xmlns:p14="http://schemas.microsoft.com/office/powerpoint/2010/main" val="27189887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75069" y="1426494"/>
            <a:ext cx="8596668" cy="3880773"/>
          </a:xfrm>
        </p:spPr>
        <p:txBody>
          <a:bodyPr/>
          <a:lstStyle/>
          <a:p>
            <a:pPr marL="0" indent="0" algn="ctr">
              <a:buNone/>
            </a:pPr>
            <a:r>
              <a:rPr lang="en-US" sz="4000" b="1" dirty="0" smtClean="0">
                <a:solidFill>
                  <a:srgbClr val="7030A0"/>
                </a:solidFill>
                <a:latin typeface="Bookman Old Style" panose="02050604050505020204" pitchFamily="18" charset="0"/>
              </a:rPr>
              <a:t>12) Diligence</a:t>
            </a:r>
          </a:p>
          <a:p>
            <a:pPr marL="0" indent="0">
              <a:buNone/>
            </a:pPr>
            <a:r>
              <a:rPr lang="en-US" sz="2400" b="1" dirty="0"/>
              <a:t>-Oxford Advanced Learner’s Dictionary defines </a:t>
            </a:r>
            <a:r>
              <a:rPr lang="en-US" sz="2400" b="1" i="1" dirty="0"/>
              <a:t>Diligence</a:t>
            </a:r>
            <a:r>
              <a:rPr lang="en-US" sz="2400" b="1" dirty="0"/>
              <a:t> as: “</a:t>
            </a:r>
            <a:r>
              <a:rPr lang="en-US" sz="2400" b="1" i="1" dirty="0"/>
              <a:t>Careful and thorough work or effort</a:t>
            </a:r>
            <a:r>
              <a:rPr lang="en-US" sz="2400" b="1" dirty="0"/>
              <a:t>.”</a:t>
            </a:r>
          </a:p>
          <a:p>
            <a:pPr marL="0" indent="0">
              <a:buNone/>
            </a:pPr>
            <a:r>
              <a:rPr lang="en-US" sz="2400" b="1" dirty="0"/>
              <a:t>- Oxford Advanced Learner’s Dictionary defines </a:t>
            </a:r>
            <a:r>
              <a:rPr lang="en-US" sz="2400" b="1" i="1" dirty="0"/>
              <a:t>Diligent</a:t>
            </a:r>
            <a:r>
              <a:rPr lang="en-US" sz="2400" b="1" dirty="0"/>
              <a:t> as: “</a:t>
            </a:r>
            <a:r>
              <a:rPr lang="en-US" sz="2400" b="1" i="1" dirty="0"/>
              <a:t>showing care and effort in your work or duties.</a:t>
            </a:r>
            <a:r>
              <a:rPr lang="en-US" sz="2400" b="1" dirty="0"/>
              <a:t>”</a:t>
            </a:r>
          </a:p>
          <a:p>
            <a:pPr marL="0" indent="0">
              <a:buNone/>
            </a:pPr>
            <a:r>
              <a:rPr lang="en-US" sz="2400" b="1" dirty="0"/>
              <a:t>So we will define </a:t>
            </a:r>
            <a:r>
              <a:rPr lang="en-US" sz="2400" b="1" i="1" dirty="0"/>
              <a:t>Biblical Diligent</a:t>
            </a:r>
            <a:r>
              <a:rPr lang="en-US" sz="2400" b="1" dirty="0"/>
              <a:t> as: </a:t>
            </a:r>
            <a:r>
              <a:rPr lang="en-US" sz="2400" b="1" dirty="0">
                <a:solidFill>
                  <a:srgbClr val="C00000"/>
                </a:solidFill>
              </a:rPr>
              <a:t>“</a:t>
            </a:r>
            <a:r>
              <a:rPr lang="en-US" sz="2400" b="1" i="1" dirty="0">
                <a:solidFill>
                  <a:srgbClr val="C00000"/>
                </a:solidFill>
              </a:rPr>
              <a:t>showing care, commitment, and determination in your daily walk with the Lord</a:t>
            </a:r>
            <a:r>
              <a:rPr lang="en-US" sz="2400" b="1" dirty="0">
                <a:solidFill>
                  <a:srgbClr val="C00000"/>
                </a:solidFill>
              </a:rPr>
              <a:t>.”</a:t>
            </a:r>
          </a:p>
          <a:p>
            <a:pPr marL="0" indent="0">
              <a:buNone/>
            </a:pPr>
            <a:endParaRPr lang="en-US" dirty="0"/>
          </a:p>
        </p:txBody>
      </p:sp>
    </p:spTree>
    <p:extLst>
      <p:ext uri="{BB962C8B-B14F-4D97-AF65-F5344CB8AC3E}">
        <p14:creationId xmlns:p14="http://schemas.microsoft.com/office/powerpoint/2010/main" val="39053799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2794" y="1310584"/>
            <a:ext cx="8596668" cy="4356121"/>
          </a:xfrm>
        </p:spPr>
        <p:txBody>
          <a:bodyPr>
            <a:normAutofit fontScale="92500" lnSpcReduction="20000"/>
          </a:bodyPr>
          <a:lstStyle/>
          <a:p>
            <a:pPr marL="0" indent="0">
              <a:buNone/>
            </a:pPr>
            <a:r>
              <a:rPr lang="en-US" sz="2400" b="1" dirty="0"/>
              <a:t>-“</a:t>
            </a:r>
            <a:r>
              <a:rPr lang="en-US" sz="2400" b="1" i="1" dirty="0"/>
              <a:t>Keep thy heart with </a:t>
            </a:r>
            <a:r>
              <a:rPr lang="en-US" sz="2400" b="1" i="1" dirty="0">
                <a:solidFill>
                  <a:srgbClr val="C00000"/>
                </a:solidFill>
              </a:rPr>
              <a:t>all diligence</a:t>
            </a:r>
            <a:r>
              <a:rPr lang="en-US" sz="2400" b="1" i="1" dirty="0"/>
              <a:t>; for out of it </a:t>
            </a:r>
            <a:r>
              <a:rPr lang="en-US" sz="2400" b="1" dirty="0"/>
              <a:t>are</a:t>
            </a:r>
            <a:r>
              <a:rPr lang="en-US" sz="2400" b="1" i="1" dirty="0"/>
              <a:t> the issues of life</a:t>
            </a:r>
            <a:r>
              <a:rPr lang="en-US" sz="2400" b="1" dirty="0"/>
              <a:t>” (Proverbs 4:23).</a:t>
            </a:r>
          </a:p>
          <a:p>
            <a:pPr marL="0" indent="0">
              <a:buNone/>
            </a:pPr>
            <a:r>
              <a:rPr lang="en-US" sz="2400" b="1" dirty="0"/>
              <a:t>-“</a:t>
            </a:r>
            <a:r>
              <a:rPr lang="en-US" sz="2400" b="1" i="1" dirty="0"/>
              <a:t>And we desire that every one of you do shew the same </a:t>
            </a:r>
            <a:r>
              <a:rPr lang="en-US" sz="2400" b="1" i="1" dirty="0">
                <a:solidFill>
                  <a:srgbClr val="C00000"/>
                </a:solidFill>
              </a:rPr>
              <a:t>diligence</a:t>
            </a:r>
            <a:r>
              <a:rPr lang="en-US" sz="2400" b="1" i="1" dirty="0"/>
              <a:t> to the full assurance of hope unto the end</a:t>
            </a:r>
            <a:r>
              <a:rPr lang="en-US" sz="2400" b="1" dirty="0"/>
              <a:t>” (Hebrews 6:11).</a:t>
            </a:r>
          </a:p>
          <a:p>
            <a:pPr marL="0" indent="0">
              <a:buNone/>
            </a:pPr>
            <a:r>
              <a:rPr lang="en-US" sz="2400" b="1" dirty="0"/>
              <a:t>-“</a:t>
            </a:r>
            <a:r>
              <a:rPr lang="en-US" sz="2400" b="1" i="1" dirty="0"/>
              <a:t>But without faith </a:t>
            </a:r>
            <a:r>
              <a:rPr lang="en-US" sz="2400" b="1" dirty="0"/>
              <a:t>it is</a:t>
            </a:r>
            <a:r>
              <a:rPr lang="en-US" sz="2400" b="1" i="1" dirty="0"/>
              <a:t> impossible to please </a:t>
            </a:r>
            <a:r>
              <a:rPr lang="en-US" sz="2400" b="1" dirty="0"/>
              <a:t>him</a:t>
            </a:r>
            <a:r>
              <a:rPr lang="en-US" sz="2400" b="1" i="1" dirty="0"/>
              <a:t>: for he that cometh to God must believe that he is, and </a:t>
            </a:r>
            <a:r>
              <a:rPr lang="en-US" sz="2400" b="1" dirty="0"/>
              <a:t>that</a:t>
            </a:r>
            <a:r>
              <a:rPr lang="en-US" sz="2400" b="1" i="1" dirty="0"/>
              <a:t> he is a rewarder of them that </a:t>
            </a:r>
            <a:r>
              <a:rPr lang="en-US" sz="2400" b="1" i="1" dirty="0">
                <a:solidFill>
                  <a:srgbClr val="C00000"/>
                </a:solidFill>
              </a:rPr>
              <a:t>diligently</a:t>
            </a:r>
            <a:r>
              <a:rPr lang="en-US" sz="2400" b="1" i="1" dirty="0"/>
              <a:t> seek him</a:t>
            </a:r>
            <a:r>
              <a:rPr lang="en-US" sz="2400" b="1" dirty="0"/>
              <a:t>” (Hebrews 11:6).</a:t>
            </a:r>
          </a:p>
          <a:p>
            <a:pPr marL="0" indent="0">
              <a:buNone/>
            </a:pPr>
            <a:r>
              <a:rPr lang="en-US" sz="2400" b="1" dirty="0"/>
              <a:t>-“</a:t>
            </a:r>
            <a:r>
              <a:rPr lang="en-US" sz="2400" b="1" i="1" dirty="0"/>
              <a:t>Wherefore the rather, brethren, give </a:t>
            </a:r>
            <a:r>
              <a:rPr lang="en-US" sz="2400" b="1" i="1" dirty="0">
                <a:solidFill>
                  <a:srgbClr val="C00000"/>
                </a:solidFill>
              </a:rPr>
              <a:t>diligence</a:t>
            </a:r>
            <a:r>
              <a:rPr lang="en-US" sz="2400" b="1" i="1" dirty="0"/>
              <a:t> to make your calling and election sure: for if ye do these things, ye shall never fall</a:t>
            </a:r>
            <a:r>
              <a:rPr lang="en-US" sz="2400" b="1" dirty="0"/>
              <a:t>” (2 Peter 1:10).</a:t>
            </a:r>
          </a:p>
          <a:p>
            <a:pPr marL="0" indent="0">
              <a:buNone/>
            </a:pPr>
            <a:r>
              <a:rPr lang="en-US" sz="2400" b="1" dirty="0"/>
              <a:t>-“</a:t>
            </a:r>
            <a:r>
              <a:rPr lang="en-US" sz="2400" b="1" i="1" dirty="0"/>
              <a:t>Wherefore, beloved, seeing that ye look for such things, be </a:t>
            </a:r>
            <a:r>
              <a:rPr lang="en-US" sz="2400" b="1" i="1" dirty="0">
                <a:solidFill>
                  <a:srgbClr val="C00000"/>
                </a:solidFill>
              </a:rPr>
              <a:t>diligent</a:t>
            </a:r>
            <a:r>
              <a:rPr lang="en-US" sz="2400" b="1" i="1" dirty="0"/>
              <a:t> that ye may be found of him in peace, without spot, and blameless</a:t>
            </a:r>
            <a:r>
              <a:rPr lang="en-US" sz="2400" b="1" dirty="0"/>
              <a:t>” (2 Peter 3:14). </a:t>
            </a:r>
          </a:p>
          <a:p>
            <a:pPr marL="0" indent="0">
              <a:buNone/>
            </a:pPr>
            <a:endParaRPr lang="en-US" dirty="0"/>
          </a:p>
        </p:txBody>
      </p:sp>
    </p:spTree>
    <p:extLst>
      <p:ext uri="{BB962C8B-B14F-4D97-AF65-F5344CB8AC3E}">
        <p14:creationId xmlns:p14="http://schemas.microsoft.com/office/powerpoint/2010/main" val="9612445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84916" y="1271947"/>
            <a:ext cx="8596668" cy="3982634"/>
          </a:xfrm>
        </p:spPr>
        <p:txBody>
          <a:bodyPr>
            <a:normAutofit fontScale="85000" lnSpcReduction="20000"/>
          </a:bodyPr>
          <a:lstStyle/>
          <a:p>
            <a:pPr marL="0" indent="0" algn="ctr">
              <a:buNone/>
            </a:pPr>
            <a:r>
              <a:rPr lang="en-US" sz="3800" b="1" dirty="0">
                <a:solidFill>
                  <a:srgbClr val="7030A0"/>
                </a:solidFill>
                <a:latin typeface="Bookman Old Style" panose="02050604050505020204" pitchFamily="18" charset="0"/>
              </a:rPr>
              <a:t>13) Virtue</a:t>
            </a:r>
          </a:p>
          <a:p>
            <a:pPr marL="0" indent="0">
              <a:buNone/>
            </a:pPr>
            <a:r>
              <a:rPr lang="en-US" sz="2800" b="1" dirty="0"/>
              <a:t>Six definitions of virtue are below.</a:t>
            </a:r>
          </a:p>
          <a:p>
            <a:pPr marL="0" indent="0">
              <a:buNone/>
            </a:pPr>
            <a:r>
              <a:rPr lang="en-US" sz="2800" b="1" dirty="0"/>
              <a:t>1) The on-line Dictionary defines “</a:t>
            </a:r>
            <a:r>
              <a:rPr lang="en-US" sz="2800" b="1" i="1" dirty="0"/>
              <a:t>virtue</a:t>
            </a:r>
            <a:r>
              <a:rPr lang="en-US" sz="2800" b="1" dirty="0"/>
              <a:t>” as: </a:t>
            </a:r>
            <a:r>
              <a:rPr lang="en-US" sz="2800" b="1" dirty="0">
                <a:solidFill>
                  <a:srgbClr val="C00000"/>
                </a:solidFill>
              </a:rPr>
              <a:t>“</a:t>
            </a:r>
            <a:r>
              <a:rPr lang="en-US" sz="2800" b="1" i="1" dirty="0">
                <a:solidFill>
                  <a:srgbClr val="C00000"/>
                </a:solidFill>
              </a:rPr>
              <a:t>behavior showing high moral standards</a:t>
            </a:r>
            <a:r>
              <a:rPr lang="en-US" sz="2800" b="1" dirty="0">
                <a:solidFill>
                  <a:srgbClr val="C00000"/>
                </a:solidFill>
              </a:rPr>
              <a:t>.”</a:t>
            </a:r>
          </a:p>
          <a:p>
            <a:pPr marL="0" indent="0">
              <a:buNone/>
            </a:pPr>
            <a:r>
              <a:rPr lang="en-US" sz="2800" b="1" dirty="0"/>
              <a:t>2) Oxford Advanced Learner’s Dictionary defines “</a:t>
            </a:r>
            <a:r>
              <a:rPr lang="en-US" sz="2800" b="1" i="1" dirty="0"/>
              <a:t>virtue</a:t>
            </a:r>
            <a:r>
              <a:rPr lang="en-US" sz="2800" b="1" dirty="0"/>
              <a:t>” as: </a:t>
            </a:r>
            <a:r>
              <a:rPr lang="en-US" sz="2800" b="1" dirty="0">
                <a:solidFill>
                  <a:srgbClr val="C00000"/>
                </a:solidFill>
              </a:rPr>
              <a:t>“</a:t>
            </a:r>
            <a:r>
              <a:rPr lang="en-US" sz="2800" b="1" i="1" dirty="0">
                <a:solidFill>
                  <a:srgbClr val="C00000"/>
                </a:solidFill>
              </a:rPr>
              <a:t>Behavior or attitudes that show high moral standards</a:t>
            </a:r>
            <a:r>
              <a:rPr lang="en-US" sz="2800" b="1" dirty="0">
                <a:solidFill>
                  <a:srgbClr val="C00000"/>
                </a:solidFill>
              </a:rPr>
              <a:t>.”</a:t>
            </a:r>
          </a:p>
          <a:p>
            <a:pPr marL="0" indent="0">
              <a:buNone/>
            </a:pPr>
            <a:r>
              <a:rPr lang="en-US" sz="2800" b="1" dirty="0"/>
              <a:t>3) The Cambridge English Dictionary defines “</a:t>
            </a:r>
            <a:r>
              <a:rPr lang="en-US" sz="2800" b="1" i="1" dirty="0"/>
              <a:t>virtue</a:t>
            </a:r>
            <a:r>
              <a:rPr lang="en-US" sz="2800" b="1" dirty="0"/>
              <a:t>” as: </a:t>
            </a:r>
            <a:r>
              <a:rPr lang="en-US" sz="2800" b="1" dirty="0">
                <a:solidFill>
                  <a:srgbClr val="C00000"/>
                </a:solidFill>
              </a:rPr>
              <a:t>“</a:t>
            </a:r>
            <a:r>
              <a:rPr lang="en-US" sz="2800" b="1" i="1" dirty="0">
                <a:solidFill>
                  <a:srgbClr val="C00000"/>
                </a:solidFill>
              </a:rPr>
              <a:t>a good moral quality in a person, or the general quality of goodness in a person</a:t>
            </a:r>
            <a:r>
              <a:rPr lang="en-US" sz="2800" b="1" dirty="0">
                <a:solidFill>
                  <a:srgbClr val="C00000"/>
                </a:solidFill>
              </a:rPr>
              <a:t>.” </a:t>
            </a:r>
            <a:r>
              <a:rPr lang="en-US" sz="2800" b="1" dirty="0"/>
              <a:t>For instance; patience is a </a:t>
            </a:r>
            <a:r>
              <a:rPr lang="en-US" sz="2800" b="1" i="1" dirty="0"/>
              <a:t>virtue</a:t>
            </a:r>
            <a:r>
              <a:rPr lang="en-US" sz="2800" b="1" dirty="0"/>
              <a:t>. </a:t>
            </a:r>
          </a:p>
          <a:p>
            <a:pPr marL="0" indent="0">
              <a:buNone/>
            </a:pPr>
            <a:endParaRPr lang="en-US" dirty="0"/>
          </a:p>
        </p:txBody>
      </p:sp>
    </p:spTree>
    <p:extLst>
      <p:ext uri="{BB962C8B-B14F-4D97-AF65-F5344CB8AC3E}">
        <p14:creationId xmlns:p14="http://schemas.microsoft.com/office/powerpoint/2010/main" val="1522895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01581" y="1081825"/>
            <a:ext cx="8750001" cy="4803820"/>
          </a:xfrm>
        </p:spPr>
        <p:txBody>
          <a:bodyPr>
            <a:normAutofit/>
          </a:bodyPr>
          <a:lstStyle/>
          <a:p>
            <a:pPr marL="0" indent="0">
              <a:buNone/>
            </a:pPr>
            <a:r>
              <a:rPr lang="en-US" sz="2400" b="1" dirty="0"/>
              <a:t>4) The Merriam-Webster Collegiate Dictionary defines “</a:t>
            </a:r>
            <a:r>
              <a:rPr lang="en-US" sz="2400" b="1" i="1" dirty="0"/>
              <a:t>virtue</a:t>
            </a:r>
            <a:r>
              <a:rPr lang="en-US" sz="2400" b="1" dirty="0"/>
              <a:t>” as: </a:t>
            </a:r>
            <a:r>
              <a:rPr lang="en-US" sz="2400" b="1" dirty="0">
                <a:solidFill>
                  <a:srgbClr val="C00000"/>
                </a:solidFill>
              </a:rPr>
              <a:t>“</a:t>
            </a:r>
            <a:r>
              <a:rPr lang="en-US" sz="2400" b="1" i="1" dirty="0">
                <a:solidFill>
                  <a:srgbClr val="C00000"/>
                </a:solidFill>
              </a:rPr>
              <a:t>a) conformity to a standard of right: Morality, b) a particular moral excellence</a:t>
            </a:r>
            <a:r>
              <a:rPr lang="en-US" sz="2400" b="1" dirty="0">
                <a:solidFill>
                  <a:srgbClr val="C00000"/>
                </a:solidFill>
              </a:rPr>
              <a:t>.”</a:t>
            </a:r>
          </a:p>
          <a:p>
            <a:pPr marL="0" indent="0">
              <a:buNone/>
            </a:pPr>
            <a:r>
              <a:rPr lang="en-US" sz="2000" b="1" dirty="0"/>
              <a:t>Source: </a:t>
            </a:r>
            <a:r>
              <a:rPr lang="en-US" sz="2000" b="1" u="sng" dirty="0">
                <a:hlinkClick r:id="rId2"/>
              </a:rPr>
              <a:t>https://www.merriam-webster.com/dictionary/virtue</a:t>
            </a:r>
            <a:endParaRPr lang="en-US" sz="2000" b="1" dirty="0"/>
          </a:p>
          <a:p>
            <a:pPr marL="0" indent="0">
              <a:buNone/>
            </a:pPr>
            <a:r>
              <a:rPr lang="en-US" sz="2400" b="1" dirty="0"/>
              <a:t>5) New Illustrated Bible Dictionary on page 1296 defines “</a:t>
            </a:r>
            <a:r>
              <a:rPr lang="en-US" sz="2400" b="1" i="1" dirty="0"/>
              <a:t>virtue</a:t>
            </a:r>
            <a:r>
              <a:rPr lang="en-US" sz="2400" b="1" dirty="0"/>
              <a:t>” as: </a:t>
            </a:r>
            <a:r>
              <a:rPr lang="en-US" sz="2400" b="1" dirty="0">
                <a:solidFill>
                  <a:srgbClr val="C00000"/>
                </a:solidFill>
              </a:rPr>
              <a:t>“</a:t>
            </a:r>
            <a:r>
              <a:rPr lang="en-US" sz="2400" b="1" i="1" dirty="0">
                <a:solidFill>
                  <a:srgbClr val="C00000"/>
                </a:solidFill>
              </a:rPr>
              <a:t>moral excellence or goodness (Philippians 4:8)</a:t>
            </a:r>
            <a:r>
              <a:rPr lang="en-US" sz="2400" b="1" dirty="0">
                <a:solidFill>
                  <a:srgbClr val="C00000"/>
                </a:solidFill>
              </a:rPr>
              <a:t>.” </a:t>
            </a:r>
          </a:p>
          <a:p>
            <a:pPr marL="0" indent="0">
              <a:buNone/>
            </a:pPr>
            <a:r>
              <a:rPr lang="en-US" sz="2400" b="1" dirty="0"/>
              <a:t>6) We may define “</a:t>
            </a:r>
            <a:r>
              <a:rPr lang="en-US" sz="2400" b="1" i="1" dirty="0"/>
              <a:t>virtue</a:t>
            </a:r>
            <a:r>
              <a:rPr lang="en-US" sz="2400" b="1" dirty="0"/>
              <a:t>” as: </a:t>
            </a:r>
            <a:r>
              <a:rPr lang="en-US" sz="2400" b="1" dirty="0">
                <a:solidFill>
                  <a:srgbClr val="C00000"/>
                </a:solidFill>
              </a:rPr>
              <a:t>“</a:t>
            </a:r>
            <a:r>
              <a:rPr lang="en-US" sz="2400" b="1" i="1" dirty="0">
                <a:solidFill>
                  <a:srgbClr val="C00000"/>
                </a:solidFill>
              </a:rPr>
              <a:t>Biblical moral excellence</a:t>
            </a:r>
            <a:r>
              <a:rPr lang="en-US" sz="2400" b="1" dirty="0">
                <a:solidFill>
                  <a:srgbClr val="C00000"/>
                </a:solidFill>
              </a:rPr>
              <a:t>”.</a:t>
            </a:r>
            <a:r>
              <a:rPr lang="en-US" sz="2400" b="1" dirty="0"/>
              <a:t> That is, </a:t>
            </a:r>
            <a:r>
              <a:rPr lang="en-US" sz="2400" b="1" dirty="0">
                <a:solidFill>
                  <a:srgbClr val="C00000"/>
                </a:solidFill>
              </a:rPr>
              <a:t>“</a:t>
            </a:r>
            <a:r>
              <a:rPr lang="en-US" sz="2400" b="1" i="1" dirty="0">
                <a:solidFill>
                  <a:srgbClr val="C00000"/>
                </a:solidFill>
              </a:rPr>
              <a:t>behavior or attitudes that show excellent moral standards as taught in the word of God</a:t>
            </a:r>
            <a:r>
              <a:rPr lang="en-US" sz="2400" b="1" dirty="0">
                <a:solidFill>
                  <a:srgbClr val="C00000"/>
                </a:solidFill>
              </a:rPr>
              <a:t>” </a:t>
            </a:r>
            <a:r>
              <a:rPr lang="en-US" sz="2400" b="1" dirty="0"/>
              <a:t>(Philippians 4:8; 2 Peter 1:3-5, 10).</a:t>
            </a:r>
            <a:r>
              <a:rPr lang="en-US" sz="2400" b="1" i="1" dirty="0"/>
              <a:t> </a:t>
            </a:r>
            <a:endParaRPr lang="en-US" sz="2400" b="1" dirty="0"/>
          </a:p>
          <a:p>
            <a:pPr marL="0" indent="0">
              <a:buNone/>
            </a:pPr>
            <a:endParaRPr lang="en-US" dirty="0"/>
          </a:p>
        </p:txBody>
      </p:sp>
    </p:spTree>
    <p:extLst>
      <p:ext uri="{BB962C8B-B14F-4D97-AF65-F5344CB8AC3E}">
        <p14:creationId xmlns:p14="http://schemas.microsoft.com/office/powerpoint/2010/main" val="19393689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40218" y="1465130"/>
            <a:ext cx="8596668" cy="3880773"/>
          </a:xfrm>
        </p:spPr>
        <p:txBody>
          <a:bodyPr>
            <a:normAutofit lnSpcReduction="10000"/>
          </a:bodyPr>
          <a:lstStyle/>
          <a:p>
            <a:pPr marL="0" indent="0">
              <a:buNone/>
            </a:pPr>
            <a:r>
              <a:rPr lang="en-US" sz="3200" b="1" dirty="0"/>
              <a:t>-“</a:t>
            </a:r>
            <a:r>
              <a:rPr lang="en-US" sz="3200" b="1" i="1" dirty="0"/>
              <a:t>Finally, brethren, whatsoever things are true, whatsoever things are</a:t>
            </a:r>
            <a:r>
              <a:rPr lang="en-US" sz="3200" b="1" dirty="0"/>
              <a:t> </a:t>
            </a:r>
            <a:r>
              <a:rPr lang="en-US" sz="3200" b="1" i="1" dirty="0"/>
              <a:t>honest, whatsoever things </a:t>
            </a:r>
            <a:r>
              <a:rPr lang="en-US" sz="3200" b="1" dirty="0"/>
              <a:t>are</a:t>
            </a:r>
            <a:r>
              <a:rPr lang="en-US" sz="3200" b="1" i="1" dirty="0"/>
              <a:t> just, whatsoever things </a:t>
            </a:r>
            <a:r>
              <a:rPr lang="en-US" sz="3200" b="1" dirty="0"/>
              <a:t>are</a:t>
            </a:r>
            <a:r>
              <a:rPr lang="en-US" sz="3200" b="1" i="1" dirty="0"/>
              <a:t> pure, whatsoever things </a:t>
            </a:r>
            <a:r>
              <a:rPr lang="en-US" sz="3200" b="1" dirty="0"/>
              <a:t>are</a:t>
            </a:r>
            <a:r>
              <a:rPr lang="en-US" sz="3200" b="1" i="1" dirty="0"/>
              <a:t> lovely, whatsoever things </a:t>
            </a:r>
            <a:r>
              <a:rPr lang="en-US" sz="3200" b="1" dirty="0"/>
              <a:t>are</a:t>
            </a:r>
            <a:r>
              <a:rPr lang="en-US" sz="3200" b="1" i="1" dirty="0"/>
              <a:t> of good report; if there be any </a:t>
            </a:r>
            <a:r>
              <a:rPr lang="en-US" sz="3200" b="1" i="1" dirty="0">
                <a:solidFill>
                  <a:srgbClr val="C00000"/>
                </a:solidFill>
              </a:rPr>
              <a:t>virtue</a:t>
            </a:r>
            <a:r>
              <a:rPr lang="en-US" sz="3200" b="1" i="1" dirty="0"/>
              <a:t>, and if there be any praise, think on these things” (Philippians 4:8).</a:t>
            </a:r>
            <a:endParaRPr lang="en-US" sz="3200" b="1" dirty="0"/>
          </a:p>
          <a:p>
            <a:pPr marL="0" indent="0">
              <a:buNone/>
            </a:pPr>
            <a:endParaRPr lang="en-US" dirty="0"/>
          </a:p>
        </p:txBody>
      </p:sp>
    </p:spTree>
    <p:extLst>
      <p:ext uri="{BB962C8B-B14F-4D97-AF65-F5344CB8AC3E}">
        <p14:creationId xmlns:p14="http://schemas.microsoft.com/office/powerpoint/2010/main" val="36827015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04613" y="1555282"/>
            <a:ext cx="8596668" cy="3880773"/>
          </a:xfrm>
        </p:spPr>
        <p:txBody>
          <a:bodyPr>
            <a:normAutofit lnSpcReduction="10000"/>
          </a:bodyPr>
          <a:lstStyle/>
          <a:p>
            <a:pPr marL="0" indent="0">
              <a:buNone/>
            </a:pPr>
            <a:r>
              <a:rPr lang="en-US" sz="2400" b="1" i="1" dirty="0"/>
              <a:t>-</a:t>
            </a:r>
            <a:r>
              <a:rPr lang="en-US" sz="2400" b="1" dirty="0"/>
              <a:t>“</a:t>
            </a:r>
            <a:r>
              <a:rPr lang="en-US" sz="2400" b="1" i="1" baseline="30000" dirty="0"/>
              <a:t>3 </a:t>
            </a:r>
            <a:r>
              <a:rPr lang="en-US" sz="2400" b="1" i="1" dirty="0"/>
              <a:t>According as his divine power hath given unto us all things that pertain unto life and godliness, through the knowledge of him that hath called us to glory and </a:t>
            </a:r>
            <a:r>
              <a:rPr lang="en-US" sz="2400" b="1" i="1" dirty="0">
                <a:solidFill>
                  <a:srgbClr val="C00000"/>
                </a:solidFill>
              </a:rPr>
              <a:t>virtue</a:t>
            </a:r>
            <a:r>
              <a:rPr lang="en-US" sz="2400" b="1" i="1" dirty="0"/>
              <a:t>. </a:t>
            </a:r>
            <a:r>
              <a:rPr lang="en-US" sz="2400" b="1" i="1" baseline="30000" dirty="0"/>
              <a:t>4 </a:t>
            </a:r>
            <a:r>
              <a:rPr lang="en-US" sz="2400" b="1" i="1" dirty="0"/>
              <a:t>Whereby are given unto us exceeding great and precious promises: that by these ye might be partakers of the divine nature, having escaped the corruption that is in the world through lust. </a:t>
            </a:r>
            <a:r>
              <a:rPr lang="en-US" sz="2400" b="1" i="1" baseline="30000" dirty="0"/>
              <a:t>5 </a:t>
            </a:r>
            <a:r>
              <a:rPr lang="en-US" sz="2400" b="1" i="1" dirty="0"/>
              <a:t>And beside this, giving all diligence, </a:t>
            </a:r>
            <a:r>
              <a:rPr lang="en-US" sz="2400" b="1" i="1" dirty="0">
                <a:solidFill>
                  <a:srgbClr val="C00000"/>
                </a:solidFill>
              </a:rPr>
              <a:t>add to your faith </a:t>
            </a:r>
            <a:r>
              <a:rPr lang="en-US" sz="2400" b="1" i="1" u="sng" dirty="0">
                <a:solidFill>
                  <a:srgbClr val="C00000"/>
                </a:solidFill>
              </a:rPr>
              <a:t>virtue</a:t>
            </a:r>
            <a:r>
              <a:rPr lang="en-US" sz="2400" b="1" i="1" dirty="0"/>
              <a:t>; and to </a:t>
            </a:r>
            <a:r>
              <a:rPr lang="en-US" sz="2400" b="1" i="1" u="sng" dirty="0">
                <a:solidFill>
                  <a:srgbClr val="C00000"/>
                </a:solidFill>
              </a:rPr>
              <a:t>virtue</a:t>
            </a:r>
            <a:r>
              <a:rPr lang="en-US" sz="2400" b="1" i="1" dirty="0">
                <a:solidFill>
                  <a:srgbClr val="C00000"/>
                </a:solidFill>
              </a:rPr>
              <a:t> knowledge</a:t>
            </a:r>
            <a:r>
              <a:rPr lang="en-US" sz="2400" b="1" i="1" dirty="0"/>
              <a:t>. </a:t>
            </a:r>
            <a:r>
              <a:rPr lang="en-US" sz="2400" b="1" i="1" baseline="30000" dirty="0"/>
              <a:t>10 </a:t>
            </a:r>
            <a:r>
              <a:rPr lang="en-US" sz="2400" b="1" i="1" dirty="0"/>
              <a:t>Wherefore the rather, brethren, give diligence to make your calling and election sure: for </a:t>
            </a:r>
            <a:r>
              <a:rPr lang="en-US" sz="2400" b="1" i="1" dirty="0">
                <a:solidFill>
                  <a:srgbClr val="7030A0"/>
                </a:solidFill>
              </a:rPr>
              <a:t>if ye do these things, ye shall never fall</a:t>
            </a:r>
            <a:r>
              <a:rPr lang="en-US" sz="2400" b="1" dirty="0"/>
              <a:t>” (2 Peter 1:3-5).</a:t>
            </a:r>
          </a:p>
          <a:p>
            <a:pPr marL="0" indent="0">
              <a:buNone/>
            </a:pPr>
            <a:endParaRPr lang="en-US" dirty="0"/>
          </a:p>
        </p:txBody>
      </p:sp>
    </p:spTree>
    <p:extLst>
      <p:ext uri="{BB962C8B-B14F-4D97-AF65-F5344CB8AC3E}">
        <p14:creationId xmlns:p14="http://schemas.microsoft.com/office/powerpoint/2010/main" val="20262791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65975" y="1503767"/>
            <a:ext cx="8596668" cy="3880773"/>
          </a:xfrm>
        </p:spPr>
        <p:txBody>
          <a:bodyPr/>
          <a:lstStyle/>
          <a:p>
            <a:pPr marL="0" indent="0">
              <a:buNone/>
            </a:pPr>
            <a:r>
              <a:rPr lang="en-US" sz="2400" b="1" dirty="0">
                <a:solidFill>
                  <a:srgbClr val="FF0000"/>
                </a:solidFill>
              </a:rPr>
              <a:t>Virtue is an indispensable ingredient in the exercise of faith and Holy life</a:t>
            </a:r>
          </a:p>
          <a:p>
            <a:pPr marL="0" indent="0">
              <a:buNone/>
            </a:pPr>
            <a:r>
              <a:rPr lang="en-US" sz="2400" b="1" dirty="0"/>
              <a:t>a) Please keep in mind that </a:t>
            </a:r>
            <a:r>
              <a:rPr lang="en-US" sz="2400" b="1" i="1" dirty="0">
                <a:solidFill>
                  <a:srgbClr val="C00000"/>
                </a:solidFill>
              </a:rPr>
              <a:t>virtue</a:t>
            </a:r>
            <a:r>
              <a:rPr lang="en-US" sz="2400" b="1" dirty="0"/>
              <a:t> is of paramount importance because it is also an indispensable ingredient in the exercise of faith (2 Peter 1:5).</a:t>
            </a:r>
          </a:p>
          <a:p>
            <a:pPr marL="0" indent="0">
              <a:buNone/>
            </a:pPr>
            <a:r>
              <a:rPr lang="en-US" sz="2400" b="1" dirty="0"/>
              <a:t>b) If you are not a virtuous believer, it implies that in the Holiness war </a:t>
            </a:r>
            <a:r>
              <a:rPr lang="en-US" sz="2400" b="1" dirty="0">
                <a:solidFill>
                  <a:srgbClr val="7030A0"/>
                </a:solidFill>
              </a:rPr>
              <a:t>you do not have any moral or Holy standard on which to stand to exercise your faith and challenge evil forces</a:t>
            </a:r>
            <a:r>
              <a:rPr lang="en-US" sz="2400" b="1" dirty="0"/>
              <a:t> (Acts 19:13-16; 2 Corinthians 10:6). </a:t>
            </a:r>
          </a:p>
          <a:p>
            <a:pPr marL="0" indent="0">
              <a:buNone/>
            </a:pPr>
            <a:endParaRPr lang="en-US" dirty="0"/>
          </a:p>
        </p:txBody>
      </p:sp>
    </p:spTree>
    <p:extLst>
      <p:ext uri="{BB962C8B-B14F-4D97-AF65-F5344CB8AC3E}">
        <p14:creationId xmlns:p14="http://schemas.microsoft.com/office/powerpoint/2010/main" val="28890143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988097"/>
            <a:ext cx="8596668" cy="1320800"/>
          </a:xfrm>
        </p:spPr>
        <p:txBody>
          <a:bodyPr>
            <a:normAutofit/>
          </a:bodyPr>
          <a:lstStyle/>
          <a:p>
            <a:pPr algn="ctr"/>
            <a:r>
              <a:rPr lang="en-US" sz="5400" dirty="0" smtClean="0">
                <a:solidFill>
                  <a:srgbClr val="7030A0"/>
                </a:solidFill>
                <a:effectLst>
                  <a:outerShdw dist="35941" dir="2700000" sy="50000" kx="2115830" algn="bl">
                    <a:srgbClr val="C0C0C0">
                      <a:alpha val="80000"/>
                    </a:srgbClr>
                  </a:outerShdw>
                </a:effectLst>
                <a:latin typeface="Arial Black" panose="020B0A04020102020204" pitchFamily="34" charset="0"/>
              </a:rPr>
              <a:t>Our Study Materials</a:t>
            </a:r>
            <a:endParaRPr lang="en-US" sz="5400" dirty="0"/>
          </a:p>
        </p:txBody>
      </p:sp>
      <p:sp>
        <p:nvSpPr>
          <p:cNvPr id="3" name="Content Placeholder 2"/>
          <p:cNvSpPr>
            <a:spLocks noGrp="1"/>
          </p:cNvSpPr>
          <p:nvPr>
            <p:ph idx="1"/>
          </p:nvPr>
        </p:nvSpPr>
        <p:spPr>
          <a:xfrm>
            <a:off x="1050821" y="1519708"/>
            <a:ext cx="8596668" cy="4881092"/>
          </a:xfrm>
        </p:spPr>
        <p:txBody>
          <a:bodyPr/>
          <a:lstStyle/>
          <a:p>
            <a:pPr marL="0" indent="0">
              <a:buNone/>
            </a:pPr>
            <a:endParaRPr lang="en-US" dirty="0"/>
          </a:p>
          <a:p>
            <a:r>
              <a:rPr lang="en-US" sz="2400" b="1" dirty="0">
                <a:solidFill>
                  <a:srgbClr val="C00000"/>
                </a:solidFill>
              </a:rPr>
              <a:t>1</a:t>
            </a:r>
            <a:r>
              <a:rPr lang="en-US" sz="2400" b="1" dirty="0" smtClean="0">
                <a:solidFill>
                  <a:srgbClr val="C00000"/>
                </a:solidFill>
              </a:rPr>
              <a:t>) </a:t>
            </a:r>
            <a:r>
              <a:rPr lang="en-US" sz="2400" b="1" dirty="0">
                <a:solidFill>
                  <a:srgbClr val="C00000"/>
                </a:solidFill>
              </a:rPr>
              <a:t>The Authorized King James Version (AKJV) Bible, </a:t>
            </a:r>
            <a:r>
              <a:rPr lang="en-US" sz="2400" b="1" dirty="0"/>
              <a:t>and</a:t>
            </a:r>
          </a:p>
          <a:p>
            <a:r>
              <a:rPr lang="en-US" sz="2400" b="1" dirty="0"/>
              <a:t>2</a:t>
            </a:r>
            <a:r>
              <a:rPr lang="en-US" sz="2400" b="1" dirty="0" smtClean="0"/>
              <a:t>)  </a:t>
            </a:r>
            <a:r>
              <a:rPr lang="en-US" sz="2400" b="1" dirty="0"/>
              <a:t>Our Holiness Unto The Lord Revival Study Text entitled: </a:t>
            </a:r>
            <a:r>
              <a:rPr lang="en-US" sz="2400" b="1" dirty="0">
                <a:solidFill>
                  <a:srgbClr val="FF0000"/>
                </a:solidFill>
              </a:rPr>
              <a:t>Understanding The Doctrines of Strategic Holiness Volume 1: The Doctrine of Strategic Components of Holiness</a:t>
            </a:r>
            <a:r>
              <a:rPr lang="en-US" sz="2400" b="1" dirty="0"/>
              <a:t> </a:t>
            </a:r>
            <a:r>
              <a:rPr lang="en-US" sz="2400" b="1" dirty="0" smtClean="0"/>
              <a:t>                                               By </a:t>
            </a:r>
            <a:r>
              <a:rPr lang="en-US" sz="2400" b="1" i="1" dirty="0"/>
              <a:t>Brother </a:t>
            </a:r>
            <a:r>
              <a:rPr lang="en-US" sz="2400" b="1" i="1" dirty="0" err="1"/>
              <a:t>Nkemzi</a:t>
            </a:r>
            <a:r>
              <a:rPr lang="en-US" sz="2400" b="1" i="1" dirty="0"/>
              <a:t> Theodore A</a:t>
            </a:r>
            <a:endParaRPr lang="en-US" sz="2400" b="1" dirty="0"/>
          </a:p>
          <a:p>
            <a:pPr marL="0" indent="0" algn="ctr">
              <a:buNone/>
            </a:pPr>
            <a:r>
              <a:rPr lang="en-US" sz="4000" b="1" dirty="0" smtClean="0"/>
              <a:t>     Available </a:t>
            </a:r>
            <a:r>
              <a:rPr lang="en-US" sz="4000" b="1" dirty="0"/>
              <a:t>on Amazon at</a:t>
            </a:r>
            <a:r>
              <a:rPr lang="en-US" sz="4000" b="1" dirty="0" smtClean="0"/>
              <a:t>: </a:t>
            </a:r>
            <a:r>
              <a:rPr lang="en-US" sz="4000" b="1" dirty="0" smtClean="0">
                <a:solidFill>
                  <a:srgbClr val="C00000"/>
                </a:solidFill>
              </a:rPr>
              <a:t>www.amazon.com/author/nkemzia</a:t>
            </a:r>
            <a:r>
              <a:rPr lang="en-US" sz="4000" b="1" dirty="0" smtClean="0"/>
              <a:t> </a:t>
            </a:r>
          </a:p>
          <a:p>
            <a:pPr marL="0" indent="0" algn="ctr">
              <a:buNone/>
            </a:pPr>
            <a:endParaRPr lang="en-US" sz="2400" b="1" dirty="0" smtClean="0"/>
          </a:p>
          <a:p>
            <a:pPr marL="0" indent="0">
              <a:buNone/>
            </a:pPr>
            <a:endParaRPr lang="en-US" dirty="0"/>
          </a:p>
        </p:txBody>
      </p:sp>
    </p:spTree>
    <p:extLst>
      <p:ext uri="{BB962C8B-B14F-4D97-AF65-F5344CB8AC3E}">
        <p14:creationId xmlns:p14="http://schemas.microsoft.com/office/powerpoint/2010/main" val="36699730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20523" y="1259068"/>
            <a:ext cx="8596668" cy="4291727"/>
          </a:xfrm>
        </p:spPr>
        <p:txBody>
          <a:bodyPr>
            <a:normAutofit fontScale="92500" lnSpcReduction="10000"/>
          </a:bodyPr>
          <a:lstStyle/>
          <a:p>
            <a:pPr marL="0" indent="0">
              <a:spcBef>
                <a:spcPts val="0"/>
              </a:spcBef>
              <a:buNone/>
            </a:pPr>
            <a:r>
              <a:rPr lang="en-US" sz="2600" b="1" dirty="0">
                <a:solidFill>
                  <a:srgbClr val="FF0000"/>
                </a:solidFill>
              </a:rPr>
              <a:t>You are called to be a virtuous believer</a:t>
            </a:r>
          </a:p>
          <a:p>
            <a:pPr marL="0" indent="0">
              <a:spcBef>
                <a:spcPts val="0"/>
              </a:spcBef>
              <a:buNone/>
            </a:pPr>
            <a:r>
              <a:rPr lang="en-US" sz="2400" b="1" dirty="0"/>
              <a:t>-“</a:t>
            </a:r>
            <a:r>
              <a:rPr lang="en-US" sz="2400" b="1" i="1" dirty="0"/>
              <a:t>And now, my daughter, fear not; I will do to thee all that thou </a:t>
            </a:r>
            <a:r>
              <a:rPr lang="en-US" sz="2400" b="1" i="1" dirty="0" err="1"/>
              <a:t>requirest</a:t>
            </a:r>
            <a:r>
              <a:rPr lang="en-US" sz="2400" b="1" i="1" dirty="0"/>
              <a:t>: for </a:t>
            </a:r>
            <a:r>
              <a:rPr lang="en-US" sz="2400" b="1" i="1" dirty="0">
                <a:solidFill>
                  <a:srgbClr val="C00000"/>
                </a:solidFill>
              </a:rPr>
              <a:t>all the city of my people doth know that thou art a virtuous woman</a:t>
            </a:r>
            <a:r>
              <a:rPr lang="en-US" sz="2400" b="1" dirty="0"/>
              <a:t>” (Ruth 3:11). </a:t>
            </a:r>
          </a:p>
          <a:p>
            <a:pPr marL="0" indent="0">
              <a:spcBef>
                <a:spcPts val="0"/>
              </a:spcBef>
              <a:buNone/>
            </a:pPr>
            <a:r>
              <a:rPr lang="en-US" sz="2400" b="1" dirty="0"/>
              <a:t>-“</a:t>
            </a:r>
            <a:r>
              <a:rPr lang="en-US" sz="2400" b="1" i="1" dirty="0">
                <a:solidFill>
                  <a:srgbClr val="FF0000"/>
                </a:solidFill>
              </a:rPr>
              <a:t>A virtuous woman</a:t>
            </a:r>
            <a:r>
              <a:rPr lang="en-US" sz="2400" b="1" i="1" dirty="0"/>
              <a:t> is a crown to her husband: but she that </a:t>
            </a:r>
            <a:r>
              <a:rPr lang="en-US" sz="2400" b="1" i="1" dirty="0" err="1"/>
              <a:t>maketh</a:t>
            </a:r>
            <a:r>
              <a:rPr lang="en-US" sz="2400" b="1" i="1" dirty="0"/>
              <a:t> ashamed is as rottenness in his bones</a:t>
            </a:r>
            <a:r>
              <a:rPr lang="en-US" sz="2400" b="1" dirty="0"/>
              <a:t>” (Proverbs 12:4).</a:t>
            </a:r>
          </a:p>
          <a:p>
            <a:pPr marL="0" indent="0">
              <a:spcBef>
                <a:spcPts val="0"/>
              </a:spcBef>
              <a:buNone/>
            </a:pPr>
            <a:r>
              <a:rPr lang="en-US" sz="2400" b="1" dirty="0"/>
              <a:t>-“</a:t>
            </a:r>
            <a:r>
              <a:rPr lang="en-US" sz="2400" b="1" i="1" baseline="30000" dirty="0"/>
              <a:t>10 </a:t>
            </a:r>
            <a:r>
              <a:rPr lang="en-US" sz="2400" b="1" i="1" dirty="0"/>
              <a:t>Who can find </a:t>
            </a:r>
            <a:r>
              <a:rPr lang="en-US" sz="2400" b="1" i="1" dirty="0">
                <a:solidFill>
                  <a:srgbClr val="FF0000"/>
                </a:solidFill>
              </a:rPr>
              <a:t>a virtuous woman</a:t>
            </a:r>
            <a:r>
              <a:rPr lang="en-US" sz="2400" b="1" i="1" dirty="0"/>
              <a:t>? for her price is far above rubies. </a:t>
            </a:r>
            <a:r>
              <a:rPr lang="en-US" sz="2400" b="1" i="1" baseline="30000" dirty="0"/>
              <a:t>11 </a:t>
            </a:r>
            <a:r>
              <a:rPr lang="en-US" sz="2400" b="1" i="1" dirty="0"/>
              <a:t>The heart of her husband doth safely trust in her, so that he shall have no need of spoil. </a:t>
            </a:r>
            <a:r>
              <a:rPr lang="en-US" sz="2400" b="1" i="1" baseline="30000" dirty="0"/>
              <a:t>12 </a:t>
            </a:r>
            <a:r>
              <a:rPr lang="en-US" sz="2400" b="1" i="1" dirty="0"/>
              <a:t>She will do him good and not evil all the days of her life</a:t>
            </a:r>
            <a:r>
              <a:rPr lang="en-US" sz="2400" b="1" dirty="0"/>
              <a:t>” (Proverbs 31:10-12).</a:t>
            </a:r>
          </a:p>
          <a:p>
            <a:pPr marL="0" indent="0">
              <a:spcBef>
                <a:spcPts val="0"/>
              </a:spcBef>
              <a:buNone/>
            </a:pPr>
            <a:r>
              <a:rPr lang="en-US" sz="2400" b="1" dirty="0" smtClean="0">
                <a:solidFill>
                  <a:srgbClr val="7030A0"/>
                </a:solidFill>
              </a:rPr>
              <a:t>Be </a:t>
            </a:r>
            <a:r>
              <a:rPr lang="en-US" sz="2400" b="1" dirty="0">
                <a:solidFill>
                  <a:srgbClr val="7030A0"/>
                </a:solidFill>
              </a:rPr>
              <a:t>a virtuous believer in the Mighty Name of our Lord and Savior Jesus Christ. Amen.</a:t>
            </a:r>
          </a:p>
          <a:p>
            <a:pPr marL="0" indent="0">
              <a:buNone/>
            </a:pPr>
            <a:endParaRPr lang="en-US" dirty="0">
              <a:solidFill>
                <a:srgbClr val="7030A0"/>
              </a:solidFill>
            </a:endParaRPr>
          </a:p>
        </p:txBody>
      </p:sp>
    </p:spTree>
    <p:extLst>
      <p:ext uri="{BB962C8B-B14F-4D97-AF65-F5344CB8AC3E}">
        <p14:creationId xmlns:p14="http://schemas.microsoft.com/office/powerpoint/2010/main" val="4364654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52342" y="1027248"/>
            <a:ext cx="8596668" cy="4755366"/>
          </a:xfrm>
        </p:spPr>
        <p:txBody>
          <a:bodyPr>
            <a:normAutofit fontScale="70000" lnSpcReduction="20000"/>
          </a:bodyPr>
          <a:lstStyle/>
          <a:p>
            <a:pPr marL="0" indent="0" algn="ctr">
              <a:buNone/>
            </a:pPr>
            <a:r>
              <a:rPr lang="en-US" sz="3800" b="1" dirty="0">
                <a:solidFill>
                  <a:srgbClr val="7030A0"/>
                </a:solidFill>
                <a:latin typeface="Bookman Old Style" panose="02050604050505020204" pitchFamily="18" charset="0"/>
              </a:rPr>
              <a:t>14) </a:t>
            </a:r>
            <a:r>
              <a:rPr lang="en-US" sz="3800" b="1" dirty="0" smtClean="0">
                <a:solidFill>
                  <a:srgbClr val="7030A0"/>
                </a:solidFill>
                <a:latin typeface="Bookman Old Style" panose="02050604050505020204" pitchFamily="18" charset="0"/>
              </a:rPr>
              <a:t>Righteousness </a:t>
            </a:r>
          </a:p>
          <a:p>
            <a:pPr marL="0" indent="0">
              <a:buNone/>
            </a:pPr>
            <a:r>
              <a:rPr lang="en-US" sz="3400" b="1" dirty="0" smtClean="0">
                <a:latin typeface="Bookman Old Style" panose="02050604050505020204" pitchFamily="18" charset="0"/>
              </a:rPr>
              <a:t>New </a:t>
            </a:r>
            <a:r>
              <a:rPr lang="en-US" sz="3400" b="1" dirty="0">
                <a:latin typeface="Bookman Old Style" panose="02050604050505020204" pitchFamily="18" charset="0"/>
              </a:rPr>
              <a:t>Illustrated Bible Dictionary on page 1089 defines </a:t>
            </a:r>
            <a:r>
              <a:rPr lang="en-US" sz="3400" b="1" dirty="0">
                <a:solidFill>
                  <a:srgbClr val="FF0000"/>
                </a:solidFill>
                <a:latin typeface="Bookman Old Style" panose="02050604050505020204" pitchFamily="18" charset="0"/>
              </a:rPr>
              <a:t>“</a:t>
            </a:r>
            <a:r>
              <a:rPr lang="en-US" sz="3400" b="1" i="1" dirty="0">
                <a:solidFill>
                  <a:srgbClr val="FF0000"/>
                </a:solidFill>
                <a:latin typeface="Bookman Old Style" panose="02050604050505020204" pitchFamily="18" charset="0"/>
              </a:rPr>
              <a:t>Righteousness</a:t>
            </a:r>
            <a:r>
              <a:rPr lang="en-US" sz="3400" b="1" dirty="0">
                <a:solidFill>
                  <a:srgbClr val="FF0000"/>
                </a:solidFill>
                <a:latin typeface="Bookman Old Style" panose="02050604050505020204" pitchFamily="18" charset="0"/>
              </a:rPr>
              <a:t>” </a:t>
            </a:r>
            <a:r>
              <a:rPr lang="en-US" sz="3400" b="1" dirty="0">
                <a:latin typeface="Bookman Old Style" panose="02050604050505020204" pitchFamily="18" charset="0"/>
              </a:rPr>
              <a:t>as: </a:t>
            </a:r>
            <a:r>
              <a:rPr lang="en-US" sz="3400" b="1" dirty="0">
                <a:solidFill>
                  <a:srgbClr val="C00000"/>
                </a:solidFill>
                <a:latin typeface="Bookman Old Style" panose="02050604050505020204" pitchFamily="18" charset="0"/>
              </a:rPr>
              <a:t>“</a:t>
            </a:r>
            <a:r>
              <a:rPr lang="en-US" sz="3400" b="1" i="1" dirty="0">
                <a:solidFill>
                  <a:srgbClr val="C00000"/>
                </a:solidFill>
                <a:latin typeface="Bookman Old Style" panose="02050604050505020204" pitchFamily="18" charset="0"/>
              </a:rPr>
              <a:t>Holy and upright living in accordance with God’s </a:t>
            </a:r>
            <a:r>
              <a:rPr lang="en-US" sz="3400" b="1" i="1" dirty="0" smtClean="0">
                <a:solidFill>
                  <a:srgbClr val="C00000"/>
                </a:solidFill>
                <a:latin typeface="Bookman Old Style" panose="02050604050505020204" pitchFamily="18" charset="0"/>
              </a:rPr>
              <a:t>standard.</a:t>
            </a:r>
            <a:r>
              <a:rPr lang="en-US" sz="3400" b="1" dirty="0" smtClean="0">
                <a:solidFill>
                  <a:srgbClr val="C00000"/>
                </a:solidFill>
                <a:latin typeface="Bookman Old Style" panose="02050604050505020204" pitchFamily="18" charset="0"/>
              </a:rPr>
              <a:t>” </a:t>
            </a:r>
          </a:p>
          <a:p>
            <a:pPr marL="0" indent="0">
              <a:buNone/>
            </a:pPr>
            <a:r>
              <a:rPr lang="en-US" sz="3400" b="1" dirty="0" smtClean="0">
                <a:solidFill>
                  <a:srgbClr val="C00000"/>
                </a:solidFill>
                <a:latin typeface="Bookman Old Style" panose="02050604050505020204" pitchFamily="18" charset="0"/>
              </a:rPr>
              <a:t>-</a:t>
            </a:r>
            <a:r>
              <a:rPr lang="en-US" sz="3400" b="1" dirty="0" smtClean="0"/>
              <a:t>“</a:t>
            </a:r>
            <a:r>
              <a:rPr lang="en-US" sz="3400" b="1" i="1" dirty="0"/>
              <a:t>That he would grant unto us, that we being delivered out of the hand of our enemies might serve him without </a:t>
            </a:r>
            <a:r>
              <a:rPr lang="en-US" sz="3400" b="1" i="1" dirty="0" smtClean="0"/>
              <a:t>fear, in </a:t>
            </a:r>
            <a:r>
              <a:rPr lang="en-US" sz="3400" b="1" i="1" dirty="0">
                <a:solidFill>
                  <a:srgbClr val="C00000"/>
                </a:solidFill>
              </a:rPr>
              <a:t>holiness</a:t>
            </a:r>
            <a:r>
              <a:rPr lang="en-US" sz="3400" b="1" i="1" dirty="0"/>
              <a:t> and </a:t>
            </a:r>
            <a:r>
              <a:rPr lang="en-US" sz="3400" b="1" i="1" dirty="0">
                <a:solidFill>
                  <a:srgbClr val="C00000"/>
                </a:solidFill>
              </a:rPr>
              <a:t>righteousness</a:t>
            </a:r>
            <a:r>
              <a:rPr lang="en-US" sz="3400" b="1" i="1" dirty="0"/>
              <a:t> before Him, all the days of our life </a:t>
            </a:r>
            <a:r>
              <a:rPr lang="en-US" sz="3400" b="1" dirty="0"/>
              <a:t>” (Luke </a:t>
            </a:r>
            <a:r>
              <a:rPr lang="en-US" sz="3400" b="1" dirty="0" smtClean="0"/>
              <a:t>1:74-75).</a:t>
            </a:r>
          </a:p>
          <a:p>
            <a:pPr marL="0" indent="0">
              <a:buNone/>
            </a:pPr>
            <a:r>
              <a:rPr lang="en-US" sz="3400" b="1" dirty="0"/>
              <a:t>-“</a:t>
            </a:r>
            <a:r>
              <a:rPr lang="en-US" sz="3400" b="1" i="1" dirty="0"/>
              <a:t>And that ye put on the new man, which after God is created in </a:t>
            </a:r>
            <a:r>
              <a:rPr lang="en-US" sz="3400" b="1" i="1" dirty="0">
                <a:solidFill>
                  <a:srgbClr val="C00000"/>
                </a:solidFill>
              </a:rPr>
              <a:t>righteousness</a:t>
            </a:r>
            <a:r>
              <a:rPr lang="en-US" sz="3400" b="1" i="1" dirty="0"/>
              <a:t> and </a:t>
            </a:r>
            <a:r>
              <a:rPr lang="en-US" sz="3400" b="1" i="1" dirty="0">
                <a:solidFill>
                  <a:srgbClr val="C00000"/>
                </a:solidFill>
              </a:rPr>
              <a:t>true holiness</a:t>
            </a:r>
            <a:r>
              <a:rPr lang="en-US" sz="3400" b="1" dirty="0"/>
              <a:t>” </a:t>
            </a:r>
            <a:r>
              <a:rPr lang="en-US" sz="3400" b="1" dirty="0" smtClean="0"/>
              <a:t>                             (</a:t>
            </a:r>
            <a:r>
              <a:rPr lang="en-US" sz="3400" b="1" dirty="0"/>
              <a:t>Ephesians 4:24).</a:t>
            </a:r>
          </a:p>
          <a:p>
            <a:pPr marL="0" indent="0">
              <a:buNone/>
            </a:pPr>
            <a:r>
              <a:rPr lang="en-US" sz="3400" b="1" dirty="0"/>
              <a:t>-“</a:t>
            </a:r>
            <a:r>
              <a:rPr lang="en-US" sz="3400" b="1" i="1" dirty="0"/>
              <a:t>For the kingdom of God is not meat and drink; but </a:t>
            </a:r>
            <a:r>
              <a:rPr lang="en-US" sz="3400" b="1" i="1" dirty="0">
                <a:solidFill>
                  <a:srgbClr val="C00000"/>
                </a:solidFill>
              </a:rPr>
              <a:t>righteousness</a:t>
            </a:r>
            <a:r>
              <a:rPr lang="en-US" sz="3400" b="1" i="1" dirty="0"/>
              <a:t>, and peace, and joy in the Holy Ghost</a:t>
            </a:r>
            <a:r>
              <a:rPr lang="en-US" sz="3400" b="1" dirty="0"/>
              <a:t>” (Romans 14:17).</a:t>
            </a:r>
          </a:p>
          <a:p>
            <a:pPr marL="0" indent="0">
              <a:buNone/>
            </a:pPr>
            <a:endParaRPr lang="en-US" b="1" dirty="0">
              <a:solidFill>
                <a:srgbClr val="C00000"/>
              </a:solidFill>
              <a:latin typeface="Bookman Old Style" panose="02050604050505020204" pitchFamily="18" charset="0"/>
            </a:endParaRPr>
          </a:p>
          <a:p>
            <a:pPr marL="0" indent="0">
              <a:buNone/>
            </a:pPr>
            <a:endParaRPr lang="en-US" dirty="0"/>
          </a:p>
        </p:txBody>
      </p:sp>
    </p:spTree>
    <p:extLst>
      <p:ext uri="{BB962C8B-B14F-4D97-AF65-F5344CB8AC3E}">
        <p14:creationId xmlns:p14="http://schemas.microsoft.com/office/powerpoint/2010/main" val="13247722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03857" y="1751527"/>
            <a:ext cx="8596668" cy="5203066"/>
          </a:xfrm>
        </p:spPr>
        <p:txBody>
          <a:bodyPr>
            <a:normAutofit/>
          </a:bodyPr>
          <a:lstStyle/>
          <a:p>
            <a:pPr marL="0" indent="0">
              <a:buNone/>
            </a:pPr>
            <a:r>
              <a:rPr lang="en-US" sz="3600" b="1" dirty="0" smtClean="0">
                <a:solidFill>
                  <a:srgbClr val="FF0000"/>
                </a:solidFill>
              </a:rPr>
              <a:t>The </a:t>
            </a:r>
            <a:r>
              <a:rPr lang="en-US" sz="3600" b="1" dirty="0">
                <a:solidFill>
                  <a:srgbClr val="FF0000"/>
                </a:solidFill>
              </a:rPr>
              <a:t>difference between: </a:t>
            </a:r>
            <a:endParaRPr lang="en-US" sz="3600" b="1" dirty="0" smtClean="0">
              <a:solidFill>
                <a:srgbClr val="FF0000"/>
              </a:solidFill>
            </a:endParaRPr>
          </a:p>
          <a:p>
            <a:pPr marL="0" indent="0">
              <a:buNone/>
            </a:pPr>
            <a:r>
              <a:rPr lang="en-US" sz="3600" b="1" dirty="0" smtClean="0">
                <a:solidFill>
                  <a:srgbClr val="C00000"/>
                </a:solidFill>
              </a:rPr>
              <a:t>1) Righteousness </a:t>
            </a:r>
            <a:r>
              <a:rPr lang="en-US" sz="3600" b="1" dirty="0">
                <a:solidFill>
                  <a:srgbClr val="C00000"/>
                </a:solidFill>
              </a:rPr>
              <a:t>in Romans 4:22; James 2:23; Galatians 3:6 </a:t>
            </a:r>
            <a:r>
              <a:rPr lang="en-US" sz="3600" b="1" dirty="0">
                <a:solidFill>
                  <a:srgbClr val="FF0000"/>
                </a:solidFill>
              </a:rPr>
              <a:t>and </a:t>
            </a:r>
            <a:endParaRPr lang="en-US" sz="3600" b="1" dirty="0" smtClean="0">
              <a:solidFill>
                <a:srgbClr val="FF0000"/>
              </a:solidFill>
            </a:endParaRPr>
          </a:p>
          <a:p>
            <a:pPr marL="0" indent="0">
              <a:buNone/>
            </a:pPr>
            <a:r>
              <a:rPr lang="en-US" sz="3600" b="1" dirty="0" smtClean="0">
                <a:solidFill>
                  <a:schemeClr val="accent4"/>
                </a:solidFill>
              </a:rPr>
              <a:t>2</a:t>
            </a:r>
            <a:r>
              <a:rPr lang="en-US" sz="3600" b="1" dirty="0">
                <a:solidFill>
                  <a:schemeClr val="accent4"/>
                </a:solidFill>
              </a:rPr>
              <a:t>) Righteousness in Luke 1:74-75; Romans 14:17; Revelation 19:8</a:t>
            </a:r>
          </a:p>
          <a:p>
            <a:pPr marL="0" indent="0">
              <a:buNone/>
            </a:pPr>
            <a:endParaRPr lang="en-US" sz="3000" b="1" dirty="0">
              <a:solidFill>
                <a:srgbClr val="FF0000"/>
              </a:solidFill>
            </a:endParaRPr>
          </a:p>
          <a:p>
            <a:pPr marL="0" indent="0">
              <a:buNone/>
            </a:pPr>
            <a:endParaRPr lang="en-US" sz="2600" b="1" dirty="0"/>
          </a:p>
          <a:p>
            <a:pPr marL="0" indent="0">
              <a:buNone/>
            </a:pPr>
            <a:endParaRPr lang="en-US" dirty="0"/>
          </a:p>
        </p:txBody>
      </p:sp>
    </p:spTree>
    <p:extLst>
      <p:ext uri="{BB962C8B-B14F-4D97-AF65-F5344CB8AC3E}">
        <p14:creationId xmlns:p14="http://schemas.microsoft.com/office/powerpoint/2010/main" val="26277770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01582" y="824248"/>
            <a:ext cx="8596668" cy="5370490"/>
          </a:xfrm>
        </p:spPr>
        <p:txBody>
          <a:bodyPr>
            <a:normAutofit fontScale="85000" lnSpcReduction="10000"/>
          </a:bodyPr>
          <a:lstStyle/>
          <a:p>
            <a:pPr marL="0" indent="0">
              <a:buNone/>
            </a:pPr>
            <a:r>
              <a:rPr lang="en-US" sz="2800" dirty="0">
                <a:solidFill>
                  <a:srgbClr val="FF0000"/>
                </a:solidFill>
              </a:rPr>
              <a:t>1) </a:t>
            </a:r>
            <a:r>
              <a:rPr lang="en-US" sz="2800" b="1" dirty="0">
                <a:solidFill>
                  <a:srgbClr val="FF0000"/>
                </a:solidFill>
              </a:rPr>
              <a:t>Righteousness in Romans 4:22; James 2:23; Galatians </a:t>
            </a:r>
            <a:r>
              <a:rPr lang="en-US" sz="2800" b="1" dirty="0" smtClean="0">
                <a:solidFill>
                  <a:srgbClr val="FF0000"/>
                </a:solidFill>
              </a:rPr>
              <a:t>3:6 </a:t>
            </a:r>
            <a:r>
              <a:rPr lang="en-US" sz="2800" b="1" dirty="0" smtClean="0">
                <a:solidFill>
                  <a:srgbClr val="7030A0"/>
                </a:solidFill>
              </a:rPr>
              <a:t>is </a:t>
            </a:r>
            <a:r>
              <a:rPr lang="en-US" sz="2800" b="1" dirty="0">
                <a:solidFill>
                  <a:srgbClr val="7030A0"/>
                </a:solidFill>
              </a:rPr>
              <a:t>known as </a:t>
            </a:r>
            <a:r>
              <a:rPr lang="en-US" sz="2800" b="1" dirty="0">
                <a:solidFill>
                  <a:schemeClr val="accent4"/>
                </a:solidFill>
              </a:rPr>
              <a:t>initial Righteousness</a:t>
            </a:r>
            <a:endParaRPr lang="en-US" sz="2800" dirty="0">
              <a:solidFill>
                <a:schemeClr val="accent4"/>
              </a:solidFill>
            </a:endParaRPr>
          </a:p>
          <a:p>
            <a:pPr marL="0" indent="0">
              <a:buNone/>
            </a:pPr>
            <a:r>
              <a:rPr lang="en-US" sz="2600" b="1" dirty="0"/>
              <a:t>-“</a:t>
            </a:r>
            <a:r>
              <a:rPr lang="en-US" sz="2600" b="1" i="1" baseline="30000" dirty="0"/>
              <a:t>20 </a:t>
            </a:r>
            <a:r>
              <a:rPr lang="en-US" sz="2600" b="1" i="1" dirty="0"/>
              <a:t>He staggered not at the promise of God through unbelief; but was strong in faith, giving glory to God; </a:t>
            </a:r>
            <a:r>
              <a:rPr lang="en-US" sz="2600" b="1" i="1" baseline="30000" dirty="0"/>
              <a:t>21 </a:t>
            </a:r>
            <a:r>
              <a:rPr lang="en-US" sz="2600" b="1" i="1" dirty="0"/>
              <a:t>And being fully persuaded that, what he had promised, he was able also to perform. </a:t>
            </a:r>
            <a:r>
              <a:rPr lang="en-US" sz="2600" b="1" i="1" baseline="30000" dirty="0"/>
              <a:t>22 </a:t>
            </a:r>
            <a:r>
              <a:rPr lang="en-US" sz="2600" b="1" i="1" dirty="0"/>
              <a:t>And therefore </a:t>
            </a:r>
            <a:r>
              <a:rPr lang="en-US" sz="2600" b="1" i="1" dirty="0">
                <a:solidFill>
                  <a:srgbClr val="C00000"/>
                </a:solidFill>
              </a:rPr>
              <a:t>it was imputed to him for </a:t>
            </a:r>
            <a:r>
              <a:rPr lang="en-US" sz="2600" b="1" i="1" dirty="0">
                <a:solidFill>
                  <a:srgbClr val="FF0000"/>
                </a:solidFill>
              </a:rPr>
              <a:t>righteousness</a:t>
            </a:r>
            <a:r>
              <a:rPr lang="en-US" sz="2600" b="1" i="1" dirty="0"/>
              <a:t>. </a:t>
            </a:r>
            <a:r>
              <a:rPr lang="en-US" sz="2600" b="1" i="1" baseline="30000" dirty="0"/>
              <a:t>23 </a:t>
            </a:r>
            <a:r>
              <a:rPr lang="en-US" sz="2600" b="1" i="1" dirty="0"/>
              <a:t>Now it was not written for his sake alone, that it was imputed to him; </a:t>
            </a:r>
            <a:r>
              <a:rPr lang="en-US" sz="2600" b="1" i="1" baseline="30000" dirty="0"/>
              <a:t>24 </a:t>
            </a:r>
            <a:r>
              <a:rPr lang="en-US" sz="2600" b="1" i="1" dirty="0"/>
              <a:t>But for us also, to whom </a:t>
            </a:r>
            <a:r>
              <a:rPr lang="en-US" sz="2600" b="1" i="1" dirty="0">
                <a:solidFill>
                  <a:srgbClr val="C00000"/>
                </a:solidFill>
              </a:rPr>
              <a:t>it shall be imputed, if we </a:t>
            </a:r>
            <a:r>
              <a:rPr lang="en-US" sz="2600" b="1" i="1" u="sng" dirty="0">
                <a:solidFill>
                  <a:srgbClr val="C00000"/>
                </a:solidFill>
              </a:rPr>
              <a:t>believe</a:t>
            </a:r>
            <a:r>
              <a:rPr lang="en-US" sz="2600" b="1" i="1" dirty="0">
                <a:solidFill>
                  <a:srgbClr val="C00000"/>
                </a:solidFill>
              </a:rPr>
              <a:t> on him that raised up Jesus our Lord from the dead</a:t>
            </a:r>
            <a:r>
              <a:rPr lang="en-US" sz="2600" b="1" dirty="0"/>
              <a:t>” (Romans 4:20-24).</a:t>
            </a:r>
          </a:p>
          <a:p>
            <a:pPr marL="0" indent="0">
              <a:buNone/>
            </a:pPr>
            <a:r>
              <a:rPr lang="en-US" sz="2600" b="1" dirty="0"/>
              <a:t>-“</a:t>
            </a:r>
            <a:r>
              <a:rPr lang="en-US" sz="2600" b="1" i="1" dirty="0"/>
              <a:t>And the scripture was fulfilled which </a:t>
            </a:r>
            <a:r>
              <a:rPr lang="en-US" sz="2600" b="1" i="1" dirty="0" err="1"/>
              <a:t>saith</a:t>
            </a:r>
            <a:r>
              <a:rPr lang="en-US" sz="2600" b="1" i="1" dirty="0"/>
              <a:t>, </a:t>
            </a:r>
            <a:r>
              <a:rPr lang="en-US" sz="2600" b="1" i="1" dirty="0">
                <a:solidFill>
                  <a:srgbClr val="C00000"/>
                </a:solidFill>
              </a:rPr>
              <a:t>Abraham believed God, and it was imputed unto him for righteousness</a:t>
            </a:r>
            <a:r>
              <a:rPr lang="en-US" sz="2600" b="1" i="1" dirty="0"/>
              <a:t>: and he was called the Friend of God</a:t>
            </a:r>
            <a:r>
              <a:rPr lang="en-US" sz="2600" b="1" dirty="0"/>
              <a:t>” (James 2:23).</a:t>
            </a:r>
          </a:p>
          <a:p>
            <a:pPr marL="0" indent="0">
              <a:buNone/>
            </a:pPr>
            <a:r>
              <a:rPr lang="en-US" sz="2600" b="1" dirty="0"/>
              <a:t>-“</a:t>
            </a:r>
            <a:r>
              <a:rPr lang="en-US" sz="2600" b="1" i="1" dirty="0"/>
              <a:t>Even as </a:t>
            </a:r>
            <a:r>
              <a:rPr lang="en-US" sz="2600" b="1" i="1" dirty="0">
                <a:solidFill>
                  <a:srgbClr val="C00000"/>
                </a:solidFill>
              </a:rPr>
              <a:t>Abraham believed God, and it was accounted to him for righteousness</a:t>
            </a:r>
            <a:r>
              <a:rPr lang="en-US" sz="2600" b="1" dirty="0"/>
              <a:t>” (Galatians 3:6).</a:t>
            </a:r>
          </a:p>
          <a:p>
            <a:pPr marL="0" indent="0">
              <a:buNone/>
            </a:pPr>
            <a:endParaRPr lang="en-US" dirty="0"/>
          </a:p>
        </p:txBody>
      </p:sp>
    </p:spTree>
    <p:extLst>
      <p:ext uri="{BB962C8B-B14F-4D97-AF65-F5344CB8AC3E}">
        <p14:creationId xmlns:p14="http://schemas.microsoft.com/office/powerpoint/2010/main" val="66490927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44004" y="798490"/>
            <a:ext cx="8596668" cy="5422006"/>
          </a:xfrm>
        </p:spPr>
        <p:txBody>
          <a:bodyPr>
            <a:normAutofit fontScale="92500" lnSpcReduction="10000"/>
          </a:bodyPr>
          <a:lstStyle/>
          <a:p>
            <a:pPr marL="0" indent="0">
              <a:buNone/>
            </a:pPr>
            <a:r>
              <a:rPr lang="en-US" sz="2600" b="1" dirty="0">
                <a:solidFill>
                  <a:srgbClr val="FF0000"/>
                </a:solidFill>
              </a:rPr>
              <a:t>2) Righteousness in Luke 1:74-75; Romans 14:17; Revelation 19:8 </a:t>
            </a:r>
            <a:r>
              <a:rPr lang="en-US" sz="2600" b="1" dirty="0">
                <a:solidFill>
                  <a:srgbClr val="7030A0"/>
                </a:solidFill>
              </a:rPr>
              <a:t>is known as </a:t>
            </a:r>
            <a:r>
              <a:rPr lang="en-US" sz="2600" b="1" dirty="0">
                <a:solidFill>
                  <a:schemeClr val="accent4"/>
                </a:solidFill>
              </a:rPr>
              <a:t>Righteousness during the life of the believer</a:t>
            </a:r>
            <a:r>
              <a:rPr lang="en-US" sz="2600" b="1" dirty="0">
                <a:solidFill>
                  <a:srgbClr val="FF0000"/>
                </a:solidFill>
              </a:rPr>
              <a:t> </a:t>
            </a:r>
            <a:r>
              <a:rPr lang="en-US" sz="2600" b="1" dirty="0">
                <a:solidFill>
                  <a:srgbClr val="7030A0"/>
                </a:solidFill>
              </a:rPr>
              <a:t>also known as </a:t>
            </a:r>
            <a:r>
              <a:rPr lang="en-US" sz="2600" b="1" dirty="0">
                <a:solidFill>
                  <a:schemeClr val="accent4"/>
                </a:solidFill>
              </a:rPr>
              <a:t>Righteousness of the saints</a:t>
            </a:r>
            <a:r>
              <a:rPr lang="en-US" sz="2600" b="1" dirty="0">
                <a:solidFill>
                  <a:srgbClr val="FF0000"/>
                </a:solidFill>
              </a:rPr>
              <a:t> </a:t>
            </a:r>
          </a:p>
          <a:p>
            <a:pPr marL="0" indent="0">
              <a:buNone/>
            </a:pPr>
            <a:r>
              <a:rPr lang="en-US" sz="2400" b="1" dirty="0"/>
              <a:t>-“</a:t>
            </a:r>
            <a:r>
              <a:rPr lang="en-US" sz="2400" b="1" i="1" baseline="30000" dirty="0"/>
              <a:t>74 </a:t>
            </a:r>
            <a:r>
              <a:rPr lang="en-US" sz="2400" b="1" i="1" dirty="0"/>
              <a:t>That He would grant unto us, that we being delivered out of the hand of our enemies might serve Him without fear, </a:t>
            </a:r>
            <a:r>
              <a:rPr lang="en-US" sz="2400" b="1" i="1" baseline="30000" dirty="0"/>
              <a:t>75 </a:t>
            </a:r>
            <a:r>
              <a:rPr lang="en-US" sz="2400" b="1" i="1" dirty="0"/>
              <a:t>in holiness and </a:t>
            </a:r>
            <a:r>
              <a:rPr lang="en-US" sz="2400" b="1" i="1" dirty="0">
                <a:solidFill>
                  <a:srgbClr val="FF0000"/>
                </a:solidFill>
              </a:rPr>
              <a:t>righteousness </a:t>
            </a:r>
            <a:r>
              <a:rPr lang="en-US" sz="2400" b="1" i="1" dirty="0"/>
              <a:t>before Him, all the days of our life</a:t>
            </a:r>
            <a:r>
              <a:rPr lang="en-US" sz="2400" b="1" dirty="0"/>
              <a:t> ” (Luke 1:74-75). </a:t>
            </a:r>
          </a:p>
          <a:p>
            <a:pPr marL="0" indent="0">
              <a:buNone/>
            </a:pPr>
            <a:r>
              <a:rPr lang="en-US" sz="2400" b="1" dirty="0"/>
              <a:t>-“</a:t>
            </a:r>
            <a:r>
              <a:rPr lang="en-US" sz="2400" b="1" i="1" dirty="0"/>
              <a:t>For the kingdom of God is not meat and drink; but </a:t>
            </a:r>
            <a:r>
              <a:rPr lang="en-US" sz="2400" b="1" i="1" dirty="0">
                <a:solidFill>
                  <a:srgbClr val="FF0000"/>
                </a:solidFill>
              </a:rPr>
              <a:t>righteousness</a:t>
            </a:r>
            <a:r>
              <a:rPr lang="en-US" sz="2400" b="1" i="1" dirty="0"/>
              <a:t>, and peace, and joy in the Holy Ghost</a:t>
            </a:r>
            <a:r>
              <a:rPr lang="en-US" sz="2400" b="1" dirty="0"/>
              <a:t>” (Romans 14:17</a:t>
            </a:r>
            <a:r>
              <a:rPr lang="en-US" sz="2400" b="1" dirty="0" smtClean="0"/>
              <a:t>).</a:t>
            </a:r>
            <a:endParaRPr lang="en-US" sz="2400" b="1" dirty="0"/>
          </a:p>
          <a:p>
            <a:pPr marL="0" indent="0">
              <a:buNone/>
            </a:pPr>
            <a:r>
              <a:rPr lang="en-US" sz="2400" b="1" dirty="0" smtClean="0"/>
              <a:t>-“</a:t>
            </a:r>
            <a:r>
              <a:rPr lang="en-US" sz="2400" b="1" i="1" dirty="0"/>
              <a:t>And to her was granted that she should be arrayed in fine linen, clean and white: for </a:t>
            </a:r>
            <a:r>
              <a:rPr lang="en-US" sz="2400" b="1" i="1" dirty="0">
                <a:solidFill>
                  <a:srgbClr val="C00000"/>
                </a:solidFill>
              </a:rPr>
              <a:t>the fine linen is the </a:t>
            </a:r>
            <a:r>
              <a:rPr lang="en-US" sz="2400" b="1" i="1" dirty="0">
                <a:solidFill>
                  <a:srgbClr val="FF0000"/>
                </a:solidFill>
              </a:rPr>
              <a:t>righteousness</a:t>
            </a:r>
            <a:r>
              <a:rPr lang="en-US" sz="2400" b="1" i="1" dirty="0">
                <a:solidFill>
                  <a:srgbClr val="C00000"/>
                </a:solidFill>
              </a:rPr>
              <a:t> of saints</a:t>
            </a:r>
            <a:r>
              <a:rPr lang="en-US" sz="2400" b="1" dirty="0"/>
              <a:t>” (Revelation 19:8). </a:t>
            </a:r>
          </a:p>
          <a:p>
            <a:pPr marL="0" indent="0">
              <a:lnSpc>
                <a:spcPct val="110000"/>
              </a:lnSpc>
              <a:spcBef>
                <a:spcPts val="0"/>
              </a:spcBef>
              <a:buNone/>
            </a:pPr>
            <a:r>
              <a:rPr lang="en-US" sz="2400" b="1" dirty="0"/>
              <a:t>Keep in mind that the phrase “</a:t>
            </a:r>
            <a:r>
              <a:rPr lang="en-US" sz="2400" b="1" i="1" dirty="0">
                <a:solidFill>
                  <a:srgbClr val="C00000"/>
                </a:solidFill>
              </a:rPr>
              <a:t>fine linen</a:t>
            </a:r>
            <a:r>
              <a:rPr lang="en-US" sz="2400" b="1" dirty="0"/>
              <a:t>” </a:t>
            </a:r>
            <a:r>
              <a:rPr lang="en-US" sz="2400" b="1" dirty="0" smtClean="0"/>
              <a:t>in Revelation 19:8 above signifies </a:t>
            </a:r>
            <a:r>
              <a:rPr lang="en-US" sz="2400" b="1" dirty="0" smtClean="0">
                <a:solidFill>
                  <a:srgbClr val="FF0000"/>
                </a:solidFill>
              </a:rPr>
              <a:t>blameless </a:t>
            </a:r>
            <a:r>
              <a:rPr lang="en-US" sz="2400" b="1" dirty="0">
                <a:solidFill>
                  <a:srgbClr val="FF0000"/>
                </a:solidFill>
              </a:rPr>
              <a:t>life</a:t>
            </a:r>
            <a:r>
              <a:rPr lang="en-US" sz="2400" b="1" dirty="0"/>
              <a:t>, that is; </a:t>
            </a:r>
            <a:r>
              <a:rPr lang="en-US" sz="2400" b="1" dirty="0">
                <a:solidFill>
                  <a:srgbClr val="FF0000"/>
                </a:solidFill>
              </a:rPr>
              <a:t>life without spot</a:t>
            </a:r>
            <a:r>
              <a:rPr lang="en-US" sz="2400" b="1" dirty="0"/>
              <a:t>. </a:t>
            </a:r>
          </a:p>
          <a:p>
            <a:pPr marL="0" indent="0">
              <a:buNone/>
            </a:pPr>
            <a:endParaRPr lang="en-US" dirty="0"/>
          </a:p>
        </p:txBody>
      </p:sp>
    </p:spTree>
    <p:extLst>
      <p:ext uri="{BB962C8B-B14F-4D97-AF65-F5344CB8AC3E}">
        <p14:creationId xmlns:p14="http://schemas.microsoft.com/office/powerpoint/2010/main" val="220141691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22739" y="1259069"/>
            <a:ext cx="8836120" cy="4523545"/>
          </a:xfrm>
        </p:spPr>
        <p:txBody>
          <a:bodyPr>
            <a:normAutofit fontScale="92500" lnSpcReduction="20000"/>
          </a:bodyPr>
          <a:lstStyle/>
          <a:p>
            <a:pPr marL="0" indent="0">
              <a:buNone/>
            </a:pPr>
            <a:r>
              <a:rPr lang="en-US" sz="3300" b="1" dirty="0"/>
              <a:t>-The </a:t>
            </a:r>
            <a:r>
              <a:rPr lang="en-US" sz="3300" b="1" dirty="0">
                <a:solidFill>
                  <a:srgbClr val="C00000"/>
                </a:solidFill>
              </a:rPr>
              <a:t>Righteousness </a:t>
            </a:r>
            <a:r>
              <a:rPr lang="en-US" sz="3300" b="1" dirty="0">
                <a:solidFill>
                  <a:schemeClr val="tx1"/>
                </a:solidFill>
              </a:rPr>
              <a:t>in</a:t>
            </a:r>
            <a:r>
              <a:rPr lang="en-US" sz="3300" b="1" dirty="0">
                <a:solidFill>
                  <a:srgbClr val="C00000"/>
                </a:solidFill>
              </a:rPr>
              <a:t> </a:t>
            </a:r>
            <a:r>
              <a:rPr lang="en-US" sz="3300" b="1" dirty="0">
                <a:solidFill>
                  <a:srgbClr val="FF0000"/>
                </a:solidFill>
              </a:rPr>
              <a:t>Romans </a:t>
            </a:r>
            <a:r>
              <a:rPr lang="en-US" sz="3300" b="1" dirty="0" smtClean="0">
                <a:solidFill>
                  <a:srgbClr val="FF0000"/>
                </a:solidFill>
              </a:rPr>
              <a:t>4:22, </a:t>
            </a:r>
            <a:r>
              <a:rPr lang="en-US" sz="3300" b="1" dirty="0">
                <a:solidFill>
                  <a:srgbClr val="FF0000"/>
                </a:solidFill>
              </a:rPr>
              <a:t>James </a:t>
            </a:r>
            <a:r>
              <a:rPr lang="en-US" sz="3300" b="1" dirty="0" smtClean="0">
                <a:solidFill>
                  <a:srgbClr val="FF0000"/>
                </a:solidFill>
              </a:rPr>
              <a:t>2:23, and </a:t>
            </a:r>
            <a:r>
              <a:rPr lang="en-US" sz="3300" b="1" dirty="0">
                <a:solidFill>
                  <a:srgbClr val="FF0000"/>
                </a:solidFill>
              </a:rPr>
              <a:t>Galatians 3:6 </a:t>
            </a:r>
            <a:r>
              <a:rPr lang="en-US" sz="3300" b="1" dirty="0" smtClean="0"/>
              <a:t>above </a:t>
            </a:r>
            <a:r>
              <a:rPr lang="en-US" sz="3300" b="1" dirty="0"/>
              <a:t>refers to the </a:t>
            </a:r>
            <a:r>
              <a:rPr lang="en-US" sz="3300" b="1" dirty="0">
                <a:solidFill>
                  <a:srgbClr val="C00000"/>
                </a:solidFill>
              </a:rPr>
              <a:t>Righteousness</a:t>
            </a:r>
            <a:r>
              <a:rPr lang="en-US" sz="3300" b="1" dirty="0"/>
              <a:t> </a:t>
            </a:r>
            <a:r>
              <a:rPr lang="en-US" sz="3300" b="1" dirty="0">
                <a:solidFill>
                  <a:srgbClr val="C00000"/>
                </a:solidFill>
              </a:rPr>
              <a:t>that God imputes </a:t>
            </a:r>
            <a:r>
              <a:rPr lang="en-US" sz="3300" b="1" dirty="0"/>
              <a:t>on everyone who becomes a new creature </a:t>
            </a:r>
            <a:r>
              <a:rPr lang="en-US" sz="3300" b="1" dirty="0" smtClean="0"/>
              <a:t>(</a:t>
            </a:r>
            <a:r>
              <a:rPr lang="en-US" sz="3300" b="1" dirty="0"/>
              <a:t>2 Corinthians 5:17) as a result of believing on the finished work of Christ (Romans 4:24) whilst </a:t>
            </a:r>
          </a:p>
          <a:p>
            <a:pPr marL="0" indent="0">
              <a:buNone/>
            </a:pPr>
            <a:r>
              <a:rPr lang="en-US" sz="3300" b="1" dirty="0"/>
              <a:t>-The </a:t>
            </a:r>
            <a:r>
              <a:rPr lang="en-US" sz="3300" b="1" dirty="0">
                <a:solidFill>
                  <a:srgbClr val="C00000"/>
                </a:solidFill>
              </a:rPr>
              <a:t>Righteousness </a:t>
            </a:r>
            <a:r>
              <a:rPr lang="en-US" sz="3300" b="1" dirty="0">
                <a:solidFill>
                  <a:schemeClr val="tx1"/>
                </a:solidFill>
              </a:rPr>
              <a:t>in</a:t>
            </a:r>
            <a:r>
              <a:rPr lang="en-US" sz="3300" b="1" dirty="0">
                <a:solidFill>
                  <a:srgbClr val="C00000"/>
                </a:solidFill>
              </a:rPr>
              <a:t> </a:t>
            </a:r>
            <a:r>
              <a:rPr lang="en-US" sz="3300" b="1" dirty="0">
                <a:solidFill>
                  <a:srgbClr val="FF0000"/>
                </a:solidFill>
              </a:rPr>
              <a:t>Luke </a:t>
            </a:r>
            <a:r>
              <a:rPr lang="en-US" sz="3300" b="1" dirty="0" smtClean="0">
                <a:solidFill>
                  <a:srgbClr val="FF0000"/>
                </a:solidFill>
              </a:rPr>
              <a:t>1:74-75, </a:t>
            </a:r>
            <a:r>
              <a:rPr lang="en-US" sz="3300" b="1" dirty="0">
                <a:solidFill>
                  <a:srgbClr val="FF0000"/>
                </a:solidFill>
              </a:rPr>
              <a:t>Romans </a:t>
            </a:r>
            <a:r>
              <a:rPr lang="en-US" sz="3300" b="1" dirty="0" smtClean="0">
                <a:solidFill>
                  <a:srgbClr val="FF0000"/>
                </a:solidFill>
              </a:rPr>
              <a:t>14:17,  and Revelation </a:t>
            </a:r>
            <a:r>
              <a:rPr lang="en-US" sz="3300" b="1" dirty="0">
                <a:solidFill>
                  <a:srgbClr val="FF0000"/>
                </a:solidFill>
              </a:rPr>
              <a:t>19:8 </a:t>
            </a:r>
            <a:r>
              <a:rPr lang="en-US" sz="3300" b="1" dirty="0" smtClean="0"/>
              <a:t>refers </a:t>
            </a:r>
            <a:r>
              <a:rPr lang="en-US" sz="3300" b="1" dirty="0"/>
              <a:t>to </a:t>
            </a:r>
            <a:r>
              <a:rPr lang="en-US" sz="3300" b="1" dirty="0">
                <a:solidFill>
                  <a:srgbClr val="C00000"/>
                </a:solidFill>
              </a:rPr>
              <a:t>“</a:t>
            </a:r>
            <a:r>
              <a:rPr lang="en-US" sz="3300" b="1" i="1" dirty="0">
                <a:solidFill>
                  <a:srgbClr val="C00000"/>
                </a:solidFill>
              </a:rPr>
              <a:t>Holy and upright living in accordance with God’s standard</a:t>
            </a:r>
            <a:r>
              <a:rPr lang="en-US" sz="3300" b="1" dirty="0">
                <a:solidFill>
                  <a:srgbClr val="C00000"/>
                </a:solidFill>
              </a:rPr>
              <a:t>” </a:t>
            </a:r>
            <a:r>
              <a:rPr lang="en-US" sz="3300" b="1" dirty="0"/>
              <a:t>all the days of the believer’s life here on earth</a:t>
            </a:r>
            <a:r>
              <a:rPr lang="en-US" sz="3300" b="1" dirty="0" smtClean="0"/>
              <a:t>. </a:t>
            </a:r>
          </a:p>
          <a:p>
            <a:pPr marL="0" indent="0">
              <a:buNone/>
            </a:pPr>
            <a:endParaRPr lang="en-US" dirty="0"/>
          </a:p>
        </p:txBody>
      </p:sp>
    </p:spTree>
    <p:extLst>
      <p:ext uri="{BB962C8B-B14F-4D97-AF65-F5344CB8AC3E}">
        <p14:creationId xmlns:p14="http://schemas.microsoft.com/office/powerpoint/2010/main" val="290693433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3554" y="1426492"/>
            <a:ext cx="8596668" cy="3880773"/>
          </a:xfrm>
        </p:spPr>
        <p:txBody>
          <a:bodyPr>
            <a:normAutofit fontScale="92500" lnSpcReduction="20000"/>
          </a:bodyPr>
          <a:lstStyle/>
          <a:p>
            <a:pPr marL="0" indent="0">
              <a:buNone/>
            </a:pPr>
            <a:r>
              <a:rPr lang="en-US" sz="4000" b="1" dirty="0"/>
              <a:t>-</a:t>
            </a:r>
            <a:r>
              <a:rPr lang="en-US" sz="4000" b="1" dirty="0" smtClean="0">
                <a:solidFill>
                  <a:srgbClr val="C00000"/>
                </a:solidFill>
              </a:rPr>
              <a:t>Righteousness</a:t>
            </a:r>
            <a:r>
              <a:rPr lang="en-US" sz="4000" b="1" dirty="0" smtClean="0"/>
              <a:t> </a:t>
            </a:r>
            <a:r>
              <a:rPr lang="en-US" sz="4000" b="1" dirty="0">
                <a:solidFill>
                  <a:schemeClr val="tx1"/>
                </a:solidFill>
              </a:rPr>
              <a:t>in</a:t>
            </a:r>
            <a:r>
              <a:rPr lang="en-US" sz="4000" b="1" dirty="0">
                <a:solidFill>
                  <a:srgbClr val="C00000"/>
                </a:solidFill>
              </a:rPr>
              <a:t> </a:t>
            </a:r>
            <a:r>
              <a:rPr lang="en-US" sz="4000" b="1" dirty="0">
                <a:solidFill>
                  <a:srgbClr val="FF0000"/>
                </a:solidFill>
              </a:rPr>
              <a:t>Romans 4:22, James 2:23, and Galatians 3:6 </a:t>
            </a:r>
            <a:r>
              <a:rPr lang="en-US" sz="4000" b="1" dirty="0" smtClean="0"/>
              <a:t>is </a:t>
            </a:r>
            <a:r>
              <a:rPr lang="en-US" sz="4000" b="1" dirty="0">
                <a:solidFill>
                  <a:srgbClr val="7030A0"/>
                </a:solidFill>
              </a:rPr>
              <a:t>initial Righteousness</a:t>
            </a:r>
            <a:r>
              <a:rPr lang="en-US" sz="4000" b="1" dirty="0"/>
              <a:t> declared or imputed by God whilst </a:t>
            </a:r>
            <a:r>
              <a:rPr lang="en-US" sz="4000" b="1" dirty="0" smtClean="0"/>
              <a:t>                           -</a:t>
            </a:r>
            <a:r>
              <a:rPr lang="en-US" sz="4000" b="1" dirty="0" smtClean="0">
                <a:solidFill>
                  <a:srgbClr val="FF0000"/>
                </a:solidFill>
              </a:rPr>
              <a:t>Righteousness</a:t>
            </a:r>
            <a:r>
              <a:rPr lang="en-US" sz="4000" b="1" dirty="0" smtClean="0"/>
              <a:t> </a:t>
            </a:r>
            <a:r>
              <a:rPr lang="en-US" sz="4000" b="1" dirty="0">
                <a:solidFill>
                  <a:schemeClr val="tx1"/>
                </a:solidFill>
              </a:rPr>
              <a:t>in</a:t>
            </a:r>
            <a:r>
              <a:rPr lang="en-US" sz="4000" b="1" dirty="0">
                <a:solidFill>
                  <a:srgbClr val="C00000"/>
                </a:solidFill>
              </a:rPr>
              <a:t> </a:t>
            </a:r>
            <a:r>
              <a:rPr lang="en-US" sz="4000" b="1" dirty="0">
                <a:solidFill>
                  <a:srgbClr val="FF0000"/>
                </a:solidFill>
              </a:rPr>
              <a:t>Luke 1:74-75, Romans 14:17, </a:t>
            </a:r>
            <a:r>
              <a:rPr lang="en-US" sz="4000" b="1" dirty="0" smtClean="0">
                <a:solidFill>
                  <a:srgbClr val="FF0000"/>
                </a:solidFill>
              </a:rPr>
              <a:t>and </a:t>
            </a:r>
            <a:r>
              <a:rPr lang="en-US" sz="4000" b="1" dirty="0">
                <a:solidFill>
                  <a:srgbClr val="FF0000"/>
                </a:solidFill>
              </a:rPr>
              <a:t>Revelation 19:8 </a:t>
            </a:r>
            <a:r>
              <a:rPr lang="en-US" sz="4000" b="1" dirty="0" smtClean="0">
                <a:solidFill>
                  <a:srgbClr val="FF0000"/>
                </a:solidFill>
              </a:rPr>
              <a:t> </a:t>
            </a:r>
            <a:r>
              <a:rPr lang="en-US" sz="4000" b="1" dirty="0" smtClean="0"/>
              <a:t>is </a:t>
            </a:r>
            <a:r>
              <a:rPr lang="en-US" sz="4000" b="1" dirty="0">
                <a:solidFill>
                  <a:srgbClr val="7030A0"/>
                </a:solidFill>
              </a:rPr>
              <a:t>Righteousness during the life of the believer</a:t>
            </a:r>
            <a:r>
              <a:rPr lang="en-US" sz="4000" b="1" dirty="0"/>
              <a:t> here on earth.</a:t>
            </a:r>
          </a:p>
          <a:p>
            <a:pPr marL="0" indent="0">
              <a:buNone/>
            </a:pPr>
            <a:endParaRPr lang="en-US" dirty="0"/>
          </a:p>
        </p:txBody>
      </p:sp>
    </p:spTree>
    <p:extLst>
      <p:ext uri="{BB962C8B-B14F-4D97-AF65-F5344CB8AC3E}">
        <p14:creationId xmlns:p14="http://schemas.microsoft.com/office/powerpoint/2010/main" val="226835267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78856" y="1490887"/>
            <a:ext cx="8596668" cy="3880773"/>
          </a:xfrm>
        </p:spPr>
        <p:txBody>
          <a:bodyPr>
            <a:normAutofit fontScale="92500" lnSpcReduction="20000"/>
          </a:bodyPr>
          <a:lstStyle/>
          <a:p>
            <a:pPr marL="0" indent="0">
              <a:buNone/>
            </a:pPr>
            <a:r>
              <a:rPr lang="en-US" sz="3600" b="1" dirty="0"/>
              <a:t>In a nutshell, </a:t>
            </a:r>
            <a:r>
              <a:rPr lang="en-US" sz="3600" b="1" dirty="0">
                <a:solidFill>
                  <a:srgbClr val="C00000"/>
                </a:solidFill>
              </a:rPr>
              <a:t>Righteousness</a:t>
            </a:r>
            <a:r>
              <a:rPr lang="en-US" sz="3600" b="1" dirty="0"/>
              <a:t> </a:t>
            </a:r>
            <a:r>
              <a:rPr lang="en-US" sz="3600" b="1" dirty="0">
                <a:solidFill>
                  <a:schemeClr val="tx1"/>
                </a:solidFill>
              </a:rPr>
              <a:t>in</a:t>
            </a:r>
            <a:r>
              <a:rPr lang="en-US" sz="3600" b="1" dirty="0">
                <a:solidFill>
                  <a:srgbClr val="C00000"/>
                </a:solidFill>
              </a:rPr>
              <a:t> </a:t>
            </a:r>
            <a:r>
              <a:rPr lang="en-US" sz="3600" b="1" dirty="0">
                <a:solidFill>
                  <a:srgbClr val="FF0000"/>
                </a:solidFill>
              </a:rPr>
              <a:t>Romans 4:22, James 2:23, and Galatians 3:6 </a:t>
            </a:r>
            <a:r>
              <a:rPr lang="en-US" sz="3600" b="1" dirty="0" smtClean="0"/>
              <a:t>is </a:t>
            </a:r>
            <a:r>
              <a:rPr lang="en-US" sz="3600" b="1" dirty="0">
                <a:solidFill>
                  <a:srgbClr val="7030A0"/>
                </a:solidFill>
              </a:rPr>
              <a:t>initial Righteousness</a:t>
            </a:r>
            <a:r>
              <a:rPr lang="en-US" sz="3600" b="1" dirty="0">
                <a:solidFill>
                  <a:schemeClr val="tx1"/>
                </a:solidFill>
              </a:rPr>
              <a:t> </a:t>
            </a:r>
            <a:r>
              <a:rPr lang="en-US" sz="3600" b="1" dirty="0"/>
              <a:t>whilst </a:t>
            </a:r>
            <a:r>
              <a:rPr lang="en-US" sz="3600" b="1" dirty="0">
                <a:solidFill>
                  <a:srgbClr val="FF0000"/>
                </a:solidFill>
              </a:rPr>
              <a:t>Righteousness </a:t>
            </a:r>
            <a:r>
              <a:rPr lang="en-US" sz="3600" b="1" dirty="0">
                <a:solidFill>
                  <a:schemeClr val="tx1"/>
                </a:solidFill>
              </a:rPr>
              <a:t>in</a:t>
            </a:r>
            <a:r>
              <a:rPr lang="en-US" sz="3600" b="1" dirty="0">
                <a:solidFill>
                  <a:srgbClr val="FF0000"/>
                </a:solidFill>
              </a:rPr>
              <a:t> Luke 1:74-75, Romans 14:17, and Revelation 19:8 </a:t>
            </a:r>
            <a:r>
              <a:rPr lang="en-US" sz="3600" b="1" dirty="0"/>
              <a:t>is Righteousness (after the above </a:t>
            </a:r>
            <a:r>
              <a:rPr lang="en-US" sz="3600" b="1" dirty="0">
                <a:solidFill>
                  <a:schemeClr val="tx1"/>
                </a:solidFill>
              </a:rPr>
              <a:t>initial Righteousness</a:t>
            </a:r>
            <a:r>
              <a:rPr lang="en-US" sz="3600" b="1" dirty="0"/>
              <a:t>) </a:t>
            </a:r>
            <a:r>
              <a:rPr lang="en-US" sz="3600" b="1" dirty="0" smtClean="0"/>
              <a:t>known as Righteousness during </a:t>
            </a:r>
            <a:r>
              <a:rPr lang="en-US" sz="3600" b="1" dirty="0"/>
              <a:t>all the days of the </a:t>
            </a:r>
            <a:r>
              <a:rPr lang="en-US" sz="3600" b="1" dirty="0" smtClean="0"/>
              <a:t>believer’s life </a:t>
            </a:r>
            <a:r>
              <a:rPr lang="en-US" sz="3600" b="1" dirty="0"/>
              <a:t>here on </a:t>
            </a:r>
            <a:r>
              <a:rPr lang="en-US" sz="3600" b="1" dirty="0" smtClean="0"/>
              <a:t>earth also known as </a:t>
            </a:r>
            <a:r>
              <a:rPr lang="en-US" sz="3600" b="1" dirty="0" smtClean="0">
                <a:solidFill>
                  <a:srgbClr val="7030A0"/>
                </a:solidFill>
              </a:rPr>
              <a:t>Righteousness of the saints</a:t>
            </a:r>
            <a:r>
              <a:rPr lang="en-US" sz="3600" b="1" dirty="0" smtClean="0"/>
              <a:t>.</a:t>
            </a:r>
            <a:endParaRPr lang="en-US" sz="3600" b="1" dirty="0"/>
          </a:p>
          <a:p>
            <a:pPr marL="0" indent="0">
              <a:buNone/>
            </a:pPr>
            <a:endParaRPr lang="en-US" dirty="0"/>
          </a:p>
        </p:txBody>
      </p:sp>
    </p:spTree>
    <p:extLst>
      <p:ext uri="{BB962C8B-B14F-4D97-AF65-F5344CB8AC3E}">
        <p14:creationId xmlns:p14="http://schemas.microsoft.com/office/powerpoint/2010/main" val="6259687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5915" y="875763"/>
            <a:ext cx="8617180" cy="648235"/>
          </a:xfrm>
        </p:spPr>
        <p:txBody>
          <a:bodyPr>
            <a:normAutofit fontScale="90000"/>
          </a:bodyPr>
          <a:lstStyle/>
          <a:p>
            <a:pPr algn="ctr"/>
            <a:r>
              <a:rPr lang="en-US" b="1" dirty="0">
                <a:solidFill>
                  <a:srgbClr val="7030A0"/>
                </a:solidFill>
              </a:rPr>
              <a:t>Our Two Righteousness Equations</a:t>
            </a:r>
            <a:r>
              <a:rPr lang="en-US" dirty="0"/>
              <a:t/>
            </a:r>
            <a:br>
              <a:rPr lang="en-US" dirty="0"/>
            </a:br>
            <a:endParaRPr lang="en-US" dirty="0"/>
          </a:p>
        </p:txBody>
      </p:sp>
      <p:sp>
        <p:nvSpPr>
          <p:cNvPr id="3" name="Content Placeholder 2"/>
          <p:cNvSpPr>
            <a:spLocks noGrp="1"/>
          </p:cNvSpPr>
          <p:nvPr>
            <p:ph sz="half" idx="1"/>
          </p:nvPr>
        </p:nvSpPr>
        <p:spPr>
          <a:xfrm>
            <a:off x="1481070" y="1380185"/>
            <a:ext cx="4239964" cy="4804989"/>
          </a:xfrm>
        </p:spPr>
        <p:txBody>
          <a:bodyPr>
            <a:normAutofit lnSpcReduction="10000"/>
          </a:bodyPr>
          <a:lstStyle/>
          <a:p>
            <a:pPr marL="0" indent="0">
              <a:buNone/>
            </a:pPr>
            <a:r>
              <a:rPr lang="en-US" sz="2000" b="1" dirty="0">
                <a:solidFill>
                  <a:schemeClr val="accent2"/>
                </a:solidFill>
              </a:rPr>
              <a:t>Righteousness in Romans </a:t>
            </a:r>
            <a:r>
              <a:rPr lang="en-US" sz="2000" b="1" dirty="0" smtClean="0">
                <a:solidFill>
                  <a:schemeClr val="accent2"/>
                </a:solidFill>
              </a:rPr>
              <a:t>4:22, James 2:23, and Galatians 3:6</a:t>
            </a:r>
          </a:p>
          <a:p>
            <a:pPr marL="0" indent="0">
              <a:buNone/>
            </a:pPr>
            <a:r>
              <a:rPr lang="en-US" sz="2000" b="1" dirty="0">
                <a:solidFill>
                  <a:srgbClr val="0070C0"/>
                </a:solidFill>
              </a:rPr>
              <a:t>= Initial Righteousness</a:t>
            </a:r>
          </a:p>
          <a:p>
            <a:pPr marL="0" indent="0">
              <a:buNone/>
            </a:pPr>
            <a:r>
              <a:rPr lang="en-US" sz="2000" b="1" dirty="0">
                <a:solidFill>
                  <a:srgbClr val="0070C0"/>
                </a:solidFill>
              </a:rPr>
              <a:t>= Righteousness imputed by God immediately </a:t>
            </a:r>
            <a:r>
              <a:rPr lang="en-US" sz="2000" b="1" dirty="0" smtClean="0">
                <a:solidFill>
                  <a:srgbClr val="0070C0"/>
                </a:solidFill>
              </a:rPr>
              <a:t>one </a:t>
            </a:r>
            <a:r>
              <a:rPr lang="en-US" sz="2000" b="1" dirty="0">
                <a:solidFill>
                  <a:srgbClr val="0070C0"/>
                </a:solidFill>
              </a:rPr>
              <a:t>believes the </a:t>
            </a:r>
            <a:r>
              <a:rPr lang="en-US" sz="2000" b="1" dirty="0" smtClean="0">
                <a:solidFill>
                  <a:srgbClr val="0070C0"/>
                </a:solidFill>
              </a:rPr>
              <a:t>Gospel</a:t>
            </a:r>
          </a:p>
          <a:p>
            <a:pPr marL="0" indent="0">
              <a:buNone/>
            </a:pPr>
            <a:r>
              <a:rPr lang="en-US" sz="2000" b="1" dirty="0">
                <a:solidFill>
                  <a:srgbClr val="0070C0"/>
                </a:solidFill>
              </a:rPr>
              <a:t>= Righteousness declared by God immediately one believes</a:t>
            </a:r>
          </a:p>
          <a:p>
            <a:pPr marL="0" indent="0">
              <a:buNone/>
            </a:pPr>
            <a:r>
              <a:rPr lang="en-US" sz="2000" b="1" dirty="0">
                <a:solidFill>
                  <a:srgbClr val="0070C0"/>
                </a:solidFill>
              </a:rPr>
              <a:t>= </a:t>
            </a:r>
            <a:r>
              <a:rPr lang="en-US" sz="2000" b="1" dirty="0" smtClean="0">
                <a:solidFill>
                  <a:srgbClr val="0070C0"/>
                </a:solidFill>
              </a:rPr>
              <a:t>One declared </a:t>
            </a:r>
            <a:r>
              <a:rPr lang="en-US" sz="2000" b="1" dirty="0">
                <a:solidFill>
                  <a:srgbClr val="0070C0"/>
                </a:solidFill>
              </a:rPr>
              <a:t>Blameless by God immediately one believes the </a:t>
            </a:r>
            <a:r>
              <a:rPr lang="en-US" sz="2000" b="1" dirty="0" smtClean="0">
                <a:solidFill>
                  <a:srgbClr val="0070C0"/>
                </a:solidFill>
              </a:rPr>
              <a:t>Gospel </a:t>
            </a:r>
            <a:r>
              <a:rPr lang="en-US" sz="2000" b="1" dirty="0">
                <a:solidFill>
                  <a:srgbClr val="0070C0"/>
                </a:solidFill>
              </a:rPr>
              <a:t>because of the finished work on </a:t>
            </a:r>
            <a:r>
              <a:rPr lang="en-US" sz="2000" b="1" dirty="0" smtClean="0">
                <a:solidFill>
                  <a:srgbClr val="0070C0"/>
                </a:solidFill>
              </a:rPr>
              <a:t>Calvary </a:t>
            </a:r>
            <a:r>
              <a:rPr lang="en-US" sz="2000" b="1" dirty="0">
                <a:solidFill>
                  <a:srgbClr val="0070C0"/>
                </a:solidFill>
              </a:rPr>
              <a:t>Cross by The Lord Jesus </a:t>
            </a:r>
            <a:r>
              <a:rPr lang="en-US" sz="2000" b="1" dirty="0" smtClean="0">
                <a:solidFill>
                  <a:srgbClr val="0070C0"/>
                </a:solidFill>
              </a:rPr>
              <a:t>Christ </a:t>
            </a:r>
            <a:endParaRPr lang="en-US" sz="2000" b="1" dirty="0">
              <a:solidFill>
                <a:srgbClr val="0070C0"/>
              </a:solidFill>
            </a:endParaRPr>
          </a:p>
          <a:p>
            <a:pPr marL="0" indent="0">
              <a:buNone/>
            </a:pPr>
            <a:r>
              <a:rPr lang="en-US" dirty="0" smtClean="0"/>
              <a:t> </a:t>
            </a:r>
            <a:endParaRPr lang="en-US" dirty="0"/>
          </a:p>
        </p:txBody>
      </p:sp>
      <p:sp>
        <p:nvSpPr>
          <p:cNvPr id="4" name="Content Placeholder 3"/>
          <p:cNvSpPr>
            <a:spLocks noGrp="1"/>
          </p:cNvSpPr>
          <p:nvPr>
            <p:ph sz="half" idx="2"/>
          </p:nvPr>
        </p:nvSpPr>
        <p:spPr>
          <a:xfrm>
            <a:off x="5721034" y="1380184"/>
            <a:ext cx="4184034" cy="4804990"/>
          </a:xfrm>
        </p:spPr>
        <p:txBody>
          <a:bodyPr>
            <a:normAutofit lnSpcReduction="10000"/>
          </a:bodyPr>
          <a:lstStyle/>
          <a:p>
            <a:pPr marL="0" indent="0">
              <a:buNone/>
            </a:pPr>
            <a:r>
              <a:rPr lang="en-US" sz="2000" b="1" dirty="0">
                <a:solidFill>
                  <a:srgbClr val="C00000"/>
                </a:solidFill>
              </a:rPr>
              <a:t>Righteousness in </a:t>
            </a:r>
            <a:r>
              <a:rPr lang="en-US" sz="2000" b="1" dirty="0" smtClean="0">
                <a:solidFill>
                  <a:srgbClr val="C00000"/>
                </a:solidFill>
              </a:rPr>
              <a:t>Luke 1 :74-75, Romans 14:17, and Revelation 19:8</a:t>
            </a:r>
          </a:p>
          <a:p>
            <a:pPr marL="0" indent="0">
              <a:buNone/>
            </a:pPr>
            <a:r>
              <a:rPr lang="en-US" sz="2000" b="1" dirty="0" smtClean="0">
                <a:solidFill>
                  <a:srgbClr val="FF0000"/>
                </a:solidFill>
              </a:rPr>
              <a:t>= Righteousness of the saints</a:t>
            </a:r>
          </a:p>
          <a:p>
            <a:pPr marL="0" indent="0">
              <a:buNone/>
            </a:pPr>
            <a:r>
              <a:rPr lang="en-US" sz="2000" b="1" dirty="0" smtClean="0">
                <a:solidFill>
                  <a:srgbClr val="FF0000"/>
                </a:solidFill>
              </a:rPr>
              <a:t>= </a:t>
            </a:r>
            <a:r>
              <a:rPr lang="en-US" sz="2000" b="1" dirty="0">
                <a:solidFill>
                  <a:srgbClr val="FF0000"/>
                </a:solidFill>
              </a:rPr>
              <a:t>Righteousness after initial Righteousness on the left</a:t>
            </a:r>
          </a:p>
          <a:p>
            <a:pPr marL="0" indent="0">
              <a:buNone/>
            </a:pPr>
            <a:r>
              <a:rPr lang="en-US" sz="2000" b="1" dirty="0" smtClean="0">
                <a:solidFill>
                  <a:srgbClr val="FF0000"/>
                </a:solidFill>
              </a:rPr>
              <a:t>= </a:t>
            </a:r>
            <a:r>
              <a:rPr lang="en-US" sz="2000" b="1" dirty="0">
                <a:solidFill>
                  <a:srgbClr val="FF0000"/>
                </a:solidFill>
              </a:rPr>
              <a:t>Righteousness during all the days of the believer’s life here on earth</a:t>
            </a:r>
          </a:p>
          <a:p>
            <a:pPr marL="0" indent="0">
              <a:buNone/>
            </a:pPr>
            <a:r>
              <a:rPr lang="en-US" sz="2000" b="1" dirty="0">
                <a:solidFill>
                  <a:srgbClr val="FF0000"/>
                </a:solidFill>
              </a:rPr>
              <a:t>= Holy and upright living in accordance with God’s standard all the days of the </a:t>
            </a:r>
            <a:r>
              <a:rPr lang="en-US" sz="2000" b="1" dirty="0" smtClean="0">
                <a:solidFill>
                  <a:srgbClr val="FF0000"/>
                </a:solidFill>
              </a:rPr>
              <a:t>believer’s </a:t>
            </a:r>
            <a:r>
              <a:rPr lang="en-US" sz="2000" b="1" dirty="0">
                <a:solidFill>
                  <a:srgbClr val="FF0000"/>
                </a:solidFill>
              </a:rPr>
              <a:t>life here on earth</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10253329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04613" y="1684071"/>
            <a:ext cx="8596668" cy="4381878"/>
          </a:xfrm>
        </p:spPr>
        <p:txBody>
          <a:bodyPr>
            <a:noAutofit/>
          </a:bodyPr>
          <a:lstStyle/>
          <a:p>
            <a:pPr marL="0" indent="0">
              <a:buNone/>
            </a:pPr>
            <a:r>
              <a:rPr lang="en-US" sz="2400" b="1" dirty="0">
                <a:solidFill>
                  <a:schemeClr val="accent4"/>
                </a:solidFill>
              </a:rPr>
              <a:t>Conclusively</a:t>
            </a:r>
            <a:r>
              <a:rPr lang="en-US" sz="2400" b="1" dirty="0">
                <a:solidFill>
                  <a:srgbClr val="0070C0"/>
                </a:solidFill>
              </a:rPr>
              <a:t>, after you believe the </a:t>
            </a:r>
            <a:r>
              <a:rPr lang="en-US" sz="2400" b="1" dirty="0" smtClean="0">
                <a:solidFill>
                  <a:srgbClr val="0070C0"/>
                </a:solidFill>
              </a:rPr>
              <a:t>Gospel, you are declared Righteous by God (because you have believed on the finished work of Christ on Calvary Cross) known as </a:t>
            </a:r>
            <a:r>
              <a:rPr lang="en-US" sz="2400" b="1" dirty="0">
                <a:solidFill>
                  <a:srgbClr val="C00000"/>
                </a:solidFill>
              </a:rPr>
              <a:t>I</a:t>
            </a:r>
            <a:r>
              <a:rPr lang="en-US" sz="2400" b="1" dirty="0" smtClean="0">
                <a:solidFill>
                  <a:srgbClr val="C00000"/>
                </a:solidFill>
              </a:rPr>
              <a:t>nitial Righteousness</a:t>
            </a:r>
            <a:r>
              <a:rPr lang="en-US" sz="2400" b="1" dirty="0" smtClean="0">
                <a:solidFill>
                  <a:srgbClr val="FF0000"/>
                </a:solidFill>
              </a:rPr>
              <a:t>(4:22; </a:t>
            </a:r>
            <a:r>
              <a:rPr lang="en-US" sz="2400" b="1" dirty="0">
                <a:solidFill>
                  <a:srgbClr val="FF0000"/>
                </a:solidFill>
              </a:rPr>
              <a:t>James </a:t>
            </a:r>
            <a:r>
              <a:rPr lang="en-US" sz="2400" b="1" dirty="0" smtClean="0">
                <a:solidFill>
                  <a:srgbClr val="FF0000"/>
                </a:solidFill>
              </a:rPr>
              <a:t>2:23; Galatians 3:6)</a:t>
            </a:r>
            <a:r>
              <a:rPr lang="en-US" sz="2400" b="1" dirty="0">
                <a:solidFill>
                  <a:srgbClr val="0070C0"/>
                </a:solidFill>
              </a:rPr>
              <a:t>.</a:t>
            </a:r>
            <a:r>
              <a:rPr lang="en-US" sz="2400" b="1" dirty="0" smtClean="0">
                <a:solidFill>
                  <a:srgbClr val="0070C0"/>
                </a:solidFill>
              </a:rPr>
              <a:t> From that point on (that is, after the above initial Righteousness), you </a:t>
            </a:r>
            <a:r>
              <a:rPr lang="en-US" sz="2400" b="1" dirty="0">
                <a:solidFill>
                  <a:srgbClr val="0070C0"/>
                </a:solidFill>
              </a:rPr>
              <a:t>are then to live an Holy and Righteous life ALL the days of your </a:t>
            </a:r>
            <a:r>
              <a:rPr lang="en-US" sz="2400" b="1" dirty="0" smtClean="0">
                <a:solidFill>
                  <a:srgbClr val="0070C0"/>
                </a:solidFill>
              </a:rPr>
              <a:t>life here on earth known as </a:t>
            </a:r>
            <a:r>
              <a:rPr lang="en-US" sz="2400" b="1" dirty="0" smtClean="0">
                <a:solidFill>
                  <a:srgbClr val="C00000"/>
                </a:solidFill>
              </a:rPr>
              <a:t>Righteousness of the saints</a:t>
            </a:r>
            <a:r>
              <a:rPr lang="en-US" sz="2400" b="1" dirty="0" smtClean="0">
                <a:solidFill>
                  <a:srgbClr val="0070C0"/>
                </a:solidFill>
              </a:rPr>
              <a:t> (Luke </a:t>
            </a:r>
            <a:r>
              <a:rPr lang="en-US" sz="2400" b="1" dirty="0">
                <a:solidFill>
                  <a:srgbClr val="0070C0"/>
                </a:solidFill>
              </a:rPr>
              <a:t>1:74-75; </a:t>
            </a:r>
            <a:r>
              <a:rPr lang="en-US" sz="2400" b="1" dirty="0" smtClean="0">
                <a:solidFill>
                  <a:srgbClr val="0070C0"/>
                </a:solidFill>
              </a:rPr>
              <a:t>Romans 14:17; Revelation 19:8).</a:t>
            </a:r>
            <a:endParaRPr lang="en-US" sz="2400" b="1" dirty="0">
              <a:solidFill>
                <a:srgbClr val="0070C0"/>
              </a:solidFill>
            </a:endParaRPr>
          </a:p>
          <a:p>
            <a:pPr marL="0" indent="0">
              <a:buNone/>
            </a:pPr>
            <a:endParaRPr lang="en-US" sz="2400" b="1" dirty="0"/>
          </a:p>
          <a:p>
            <a:pPr marL="0" indent="0">
              <a:buNone/>
            </a:pPr>
            <a:endParaRPr lang="en-US" sz="2800" b="1" dirty="0"/>
          </a:p>
        </p:txBody>
      </p:sp>
    </p:spTree>
    <p:extLst>
      <p:ext uri="{BB962C8B-B14F-4D97-AF65-F5344CB8AC3E}">
        <p14:creationId xmlns:p14="http://schemas.microsoft.com/office/powerpoint/2010/main" val="1962426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1582" y="1097883"/>
            <a:ext cx="8596668" cy="1320800"/>
          </a:xfrm>
        </p:spPr>
        <p:txBody>
          <a:bodyPr>
            <a:normAutofit/>
          </a:bodyPr>
          <a:lstStyle/>
          <a:p>
            <a:pPr algn="ctr"/>
            <a:r>
              <a:rPr lang="en-US" sz="44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Overview of Our Lectures</a:t>
            </a:r>
            <a:endParaRPr lang="en-US" sz="4400" b="1" dirty="0">
              <a:solidFill>
                <a:srgbClr val="7030A0"/>
              </a:solidFill>
            </a:endParaRPr>
          </a:p>
        </p:txBody>
      </p:sp>
      <p:sp>
        <p:nvSpPr>
          <p:cNvPr id="3" name="Content Placeholder 2"/>
          <p:cNvSpPr>
            <a:spLocks noGrp="1"/>
          </p:cNvSpPr>
          <p:nvPr>
            <p:ph idx="1"/>
          </p:nvPr>
        </p:nvSpPr>
        <p:spPr>
          <a:xfrm>
            <a:off x="1611659" y="1758283"/>
            <a:ext cx="8762880" cy="3880773"/>
          </a:xfrm>
        </p:spPr>
        <p:txBody>
          <a:bodyPr>
            <a:normAutofit/>
          </a:bodyPr>
          <a:lstStyle/>
          <a:p>
            <a:pPr marL="0" indent="0">
              <a:buNone/>
            </a:pPr>
            <a:r>
              <a:rPr lang="en-US" dirty="0" smtClean="0">
                <a:solidFill>
                  <a:srgbClr val="C00000"/>
                </a:solidFill>
                <a:effectLst>
                  <a:outerShdw dist="35941" dir="2700000" sy="50000" kx="2115830" algn="bl">
                    <a:srgbClr val="C0C0C0">
                      <a:alpha val="80000"/>
                    </a:srgbClr>
                  </a:outerShdw>
                </a:effectLst>
                <a:latin typeface="Arial Black" panose="020B0A04020102020204" pitchFamily="34" charset="0"/>
              </a:rPr>
              <a:t>We will have 150 Lectures in this our Holiness Unto The Lord Revival Study</a:t>
            </a:r>
            <a:endParaRPr lang="en-US" dirty="0" smtClean="0"/>
          </a:p>
          <a:p>
            <a:r>
              <a:rPr lang="en-US" sz="2000" b="1" dirty="0" smtClean="0"/>
              <a:t>Introduction  </a:t>
            </a:r>
            <a:r>
              <a:rPr lang="en-US" sz="2000" b="1" dirty="0" smtClean="0">
                <a:solidFill>
                  <a:srgbClr val="C00000"/>
                </a:solidFill>
              </a:rPr>
              <a:t>48 </a:t>
            </a:r>
            <a:r>
              <a:rPr lang="en-US" sz="2000" b="1" dirty="0">
                <a:solidFill>
                  <a:srgbClr val="C00000"/>
                </a:solidFill>
              </a:rPr>
              <a:t>Lectures</a:t>
            </a:r>
          </a:p>
          <a:p>
            <a:r>
              <a:rPr lang="en-US" sz="2000" b="1" dirty="0"/>
              <a:t>Part A Misconceptions concerning Holiness </a:t>
            </a:r>
            <a:r>
              <a:rPr lang="en-US" sz="2000" b="1" dirty="0">
                <a:solidFill>
                  <a:srgbClr val="C00000"/>
                </a:solidFill>
              </a:rPr>
              <a:t>1 Lecture</a:t>
            </a:r>
          </a:p>
          <a:p>
            <a:r>
              <a:rPr lang="en-US" sz="2000" b="1" dirty="0"/>
              <a:t>Part B The Doctrine of (different Parts of) Holiness </a:t>
            </a:r>
            <a:r>
              <a:rPr lang="en-US" sz="2000" b="1" dirty="0">
                <a:solidFill>
                  <a:srgbClr val="C00000"/>
                </a:solidFill>
              </a:rPr>
              <a:t>1 Lecture</a:t>
            </a:r>
          </a:p>
          <a:p>
            <a:r>
              <a:rPr lang="en-US" sz="2000" b="1" dirty="0"/>
              <a:t>Part C Satan’s Deadly Strategic Doctrines against Holiness </a:t>
            </a:r>
            <a:r>
              <a:rPr lang="en-US" sz="2000" b="1" dirty="0">
                <a:solidFill>
                  <a:srgbClr val="C00000"/>
                </a:solidFill>
              </a:rPr>
              <a:t>5 Lectures </a:t>
            </a:r>
          </a:p>
          <a:p>
            <a:r>
              <a:rPr lang="en-US" sz="2000" b="1" dirty="0"/>
              <a:t>Part D Different </a:t>
            </a:r>
            <a:r>
              <a:rPr lang="en-US" sz="2000" b="1" dirty="0" smtClean="0"/>
              <a:t>Parts or Components </a:t>
            </a:r>
            <a:r>
              <a:rPr lang="en-US" sz="2000" b="1" dirty="0"/>
              <a:t>of Holiness  </a:t>
            </a:r>
            <a:r>
              <a:rPr lang="en-US" sz="2000" b="1" dirty="0" smtClean="0">
                <a:solidFill>
                  <a:srgbClr val="C00000"/>
                </a:solidFill>
              </a:rPr>
              <a:t>9</a:t>
            </a:r>
            <a:r>
              <a:rPr lang="en-US" sz="2000" b="1" dirty="0">
                <a:solidFill>
                  <a:srgbClr val="C00000"/>
                </a:solidFill>
              </a:rPr>
              <a:t>4</a:t>
            </a:r>
            <a:r>
              <a:rPr lang="en-US" sz="2000" b="1" dirty="0" smtClean="0">
                <a:solidFill>
                  <a:srgbClr val="C00000"/>
                </a:solidFill>
              </a:rPr>
              <a:t> </a:t>
            </a:r>
            <a:r>
              <a:rPr lang="en-US" sz="2000" b="1" dirty="0">
                <a:solidFill>
                  <a:srgbClr val="C00000"/>
                </a:solidFill>
              </a:rPr>
              <a:t>Lectures</a:t>
            </a:r>
          </a:p>
          <a:p>
            <a:r>
              <a:rPr lang="en-US" sz="2000" b="1" dirty="0"/>
              <a:t>Part E Case </a:t>
            </a:r>
            <a:r>
              <a:rPr lang="en-US" sz="2000" b="1" dirty="0" smtClean="0"/>
              <a:t>Study and Conclusion  </a:t>
            </a:r>
            <a:r>
              <a:rPr lang="en-US" sz="2000" b="1" dirty="0" smtClean="0">
                <a:solidFill>
                  <a:srgbClr val="C00000"/>
                </a:solidFill>
              </a:rPr>
              <a:t>1 </a:t>
            </a:r>
            <a:r>
              <a:rPr lang="en-US" sz="2000" b="1" dirty="0">
                <a:solidFill>
                  <a:srgbClr val="C00000"/>
                </a:solidFill>
              </a:rPr>
              <a:t>Lecture</a:t>
            </a:r>
          </a:p>
          <a:p>
            <a:pPr marL="0" indent="0">
              <a:buNone/>
            </a:pPr>
            <a:r>
              <a:rPr lang="en-US" sz="2000" b="1" dirty="0">
                <a:solidFill>
                  <a:srgbClr val="FF0000"/>
                </a:solidFill>
              </a:rPr>
              <a:t>Total </a:t>
            </a:r>
            <a:r>
              <a:rPr lang="en-US" sz="2000" b="1" dirty="0" smtClean="0">
                <a:solidFill>
                  <a:srgbClr val="FF0000"/>
                </a:solidFill>
              </a:rPr>
              <a:t>Lectures = 48+1+1+5+94+1 </a:t>
            </a:r>
            <a:r>
              <a:rPr lang="en-US" sz="2000" b="1" dirty="0">
                <a:solidFill>
                  <a:srgbClr val="FF0000"/>
                </a:solidFill>
              </a:rPr>
              <a:t>= </a:t>
            </a:r>
            <a:r>
              <a:rPr lang="en-US" sz="2000" b="1" dirty="0" smtClean="0">
                <a:solidFill>
                  <a:srgbClr val="FF0000"/>
                </a:solidFill>
              </a:rPr>
              <a:t>150 </a:t>
            </a:r>
            <a:r>
              <a:rPr lang="en-US" sz="2000" b="1" dirty="0">
                <a:solidFill>
                  <a:srgbClr val="FF0000"/>
                </a:solidFill>
              </a:rPr>
              <a:t>Lectures</a:t>
            </a:r>
          </a:p>
          <a:p>
            <a:endParaRPr lang="en-US" dirty="0"/>
          </a:p>
        </p:txBody>
      </p:sp>
    </p:spTree>
    <p:extLst>
      <p:ext uri="{BB962C8B-B14F-4D97-AF65-F5344CB8AC3E}">
        <p14:creationId xmlns:p14="http://schemas.microsoft.com/office/powerpoint/2010/main" val="3121938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5063" y="592428"/>
            <a:ext cx="8596668" cy="5383369"/>
          </a:xfrm>
        </p:spPr>
        <p:txBody>
          <a:bodyPr>
            <a:normAutofit fontScale="55000" lnSpcReduction="20000"/>
          </a:bodyPr>
          <a:lstStyle/>
          <a:p>
            <a:pPr marL="0" indent="0" algn="ctr">
              <a:buNone/>
            </a:pPr>
            <a:r>
              <a:rPr lang="en-US" sz="5100" b="1" dirty="0" smtClean="0">
                <a:solidFill>
                  <a:srgbClr val="7030A0"/>
                </a:solidFill>
                <a:latin typeface="Bookman Old Style" panose="02050604050505020204" pitchFamily="18" charset="0"/>
              </a:rPr>
              <a:t>15</a:t>
            </a:r>
            <a:r>
              <a:rPr lang="en-US" sz="5100" b="1" dirty="0">
                <a:solidFill>
                  <a:srgbClr val="7030A0"/>
                </a:solidFill>
                <a:latin typeface="Bookman Old Style" panose="02050604050505020204" pitchFamily="18" charset="0"/>
              </a:rPr>
              <a:t>) </a:t>
            </a:r>
            <a:r>
              <a:rPr lang="en-US" sz="5100" b="1" dirty="0" smtClean="0">
                <a:solidFill>
                  <a:srgbClr val="7030A0"/>
                </a:solidFill>
                <a:latin typeface="Bookman Old Style" panose="02050604050505020204" pitchFamily="18" charset="0"/>
              </a:rPr>
              <a:t>Perfect/Perfection</a:t>
            </a:r>
          </a:p>
          <a:p>
            <a:pPr marL="0" indent="0">
              <a:buNone/>
            </a:pPr>
            <a:r>
              <a:rPr lang="en-US" sz="3800" b="1" dirty="0" smtClean="0">
                <a:latin typeface="Bookman Old Style" panose="02050604050505020204" pitchFamily="18" charset="0"/>
              </a:rPr>
              <a:t>It </a:t>
            </a:r>
            <a:r>
              <a:rPr lang="en-US" sz="3800" b="1" dirty="0">
                <a:latin typeface="Bookman Old Style" panose="02050604050505020204" pitchFamily="18" charset="0"/>
              </a:rPr>
              <a:t>means “</a:t>
            </a:r>
            <a:r>
              <a:rPr lang="en-US" sz="3800" b="1" i="1" dirty="0">
                <a:latin typeface="Bookman Old Style" panose="02050604050505020204" pitchFamily="18" charset="0"/>
              </a:rPr>
              <a:t>without flaw or error; a state of completion or fulfillment</a:t>
            </a:r>
            <a:r>
              <a:rPr lang="en-US" sz="3800" b="1" dirty="0">
                <a:latin typeface="Bookman Old Style" panose="02050604050505020204" pitchFamily="18" charset="0"/>
              </a:rPr>
              <a:t>.” </a:t>
            </a:r>
            <a:r>
              <a:rPr lang="en-US" sz="3800" b="1" i="1" dirty="0">
                <a:latin typeface="Bookman Old Style" panose="02050604050505020204" pitchFamily="18" charset="0"/>
              </a:rPr>
              <a:t>Source: New Illustrated Bible Dictionary page </a:t>
            </a:r>
            <a:r>
              <a:rPr lang="en-US" sz="3800" b="1" i="1" dirty="0" smtClean="0">
                <a:latin typeface="Bookman Old Style" panose="02050604050505020204" pitchFamily="18" charset="0"/>
              </a:rPr>
              <a:t>967. </a:t>
            </a:r>
          </a:p>
          <a:p>
            <a:pPr marL="0" indent="0">
              <a:buNone/>
            </a:pPr>
            <a:r>
              <a:rPr lang="en-US" sz="3800" b="1" dirty="0" smtClean="0"/>
              <a:t>So </a:t>
            </a:r>
            <a:r>
              <a:rPr lang="en-US" sz="3800" b="1" dirty="0"/>
              <a:t>what does </a:t>
            </a:r>
            <a:r>
              <a:rPr lang="en-US" sz="3800" b="1" i="1" dirty="0"/>
              <a:t>Perfection</a:t>
            </a:r>
            <a:r>
              <a:rPr lang="en-US" sz="3800" b="1" dirty="0"/>
              <a:t> mean? It means doing that which is right in the eyes of God Almighty. </a:t>
            </a:r>
          </a:p>
          <a:p>
            <a:pPr marL="0" indent="0">
              <a:buNone/>
            </a:pPr>
            <a:r>
              <a:rPr lang="en-US" sz="3800" b="1" dirty="0"/>
              <a:t>-“</a:t>
            </a:r>
            <a:r>
              <a:rPr lang="en-US" sz="3800" b="1" i="1" dirty="0"/>
              <a:t>These are the generations of Noah: Noah was a just man and </a:t>
            </a:r>
            <a:r>
              <a:rPr lang="en-US" sz="3800" b="1" i="1" dirty="0">
                <a:solidFill>
                  <a:schemeClr val="accent4"/>
                </a:solidFill>
              </a:rPr>
              <a:t>perfect</a:t>
            </a:r>
            <a:r>
              <a:rPr lang="en-US" sz="3800" b="1" i="1" dirty="0"/>
              <a:t> in his generation, and Noah </a:t>
            </a:r>
            <a:r>
              <a:rPr lang="en-US" sz="3800" b="1" i="1" dirty="0">
                <a:solidFill>
                  <a:schemeClr val="accent4"/>
                </a:solidFill>
              </a:rPr>
              <a:t>walked with God</a:t>
            </a:r>
            <a:r>
              <a:rPr lang="en-US" sz="3800" b="1" dirty="0"/>
              <a:t>” (Genesis 6:9).</a:t>
            </a:r>
          </a:p>
          <a:p>
            <a:pPr marL="0" indent="0">
              <a:buNone/>
            </a:pPr>
            <a:r>
              <a:rPr lang="en-US" sz="3800" b="1" dirty="0"/>
              <a:t>-“</a:t>
            </a:r>
            <a:r>
              <a:rPr lang="en-US" sz="3800" b="1" i="1" dirty="0"/>
              <a:t>There was a man in the land of </a:t>
            </a:r>
            <a:r>
              <a:rPr lang="en-US" sz="3800" b="1" i="1" dirty="0" err="1"/>
              <a:t>Uz</a:t>
            </a:r>
            <a:r>
              <a:rPr lang="en-US" sz="3800" b="1" i="1" dirty="0"/>
              <a:t>, whose name was Job; and that man was </a:t>
            </a:r>
            <a:r>
              <a:rPr lang="en-US" sz="3800" b="1" i="1" dirty="0">
                <a:solidFill>
                  <a:schemeClr val="accent4"/>
                </a:solidFill>
              </a:rPr>
              <a:t>perfect</a:t>
            </a:r>
            <a:r>
              <a:rPr lang="en-US" sz="3800" b="1" i="1" dirty="0"/>
              <a:t> and </a:t>
            </a:r>
            <a:r>
              <a:rPr lang="en-US" sz="3800" b="1" i="1" dirty="0">
                <a:solidFill>
                  <a:schemeClr val="accent4"/>
                </a:solidFill>
              </a:rPr>
              <a:t>upright</a:t>
            </a:r>
            <a:r>
              <a:rPr lang="en-US" sz="3800" b="1" i="1" dirty="0"/>
              <a:t>, and one that </a:t>
            </a:r>
            <a:r>
              <a:rPr lang="en-US" sz="3800" b="1" i="1" dirty="0">
                <a:solidFill>
                  <a:schemeClr val="accent4"/>
                </a:solidFill>
              </a:rPr>
              <a:t>feared God</a:t>
            </a:r>
            <a:r>
              <a:rPr lang="en-US" sz="3800" b="1" i="1" dirty="0"/>
              <a:t>, and </a:t>
            </a:r>
            <a:r>
              <a:rPr lang="en-US" sz="3800" b="1" i="1" dirty="0">
                <a:solidFill>
                  <a:schemeClr val="accent4"/>
                </a:solidFill>
              </a:rPr>
              <a:t>eschewed evil</a:t>
            </a:r>
            <a:r>
              <a:rPr lang="en-US" sz="3800" b="1" dirty="0"/>
              <a:t>” (Job 1:1).</a:t>
            </a:r>
          </a:p>
          <a:p>
            <a:pPr marL="0" indent="0">
              <a:buNone/>
            </a:pPr>
            <a:r>
              <a:rPr lang="en-US" sz="3800" b="1" dirty="0"/>
              <a:t>-“</a:t>
            </a:r>
            <a:r>
              <a:rPr lang="en-US" sz="3800" b="1" i="1" dirty="0"/>
              <a:t>Be ye therefore </a:t>
            </a:r>
            <a:r>
              <a:rPr lang="en-US" sz="3800" b="1" i="1" dirty="0">
                <a:solidFill>
                  <a:schemeClr val="accent4"/>
                </a:solidFill>
              </a:rPr>
              <a:t>perfect</a:t>
            </a:r>
            <a:r>
              <a:rPr lang="en-US" sz="3800" b="1" i="1" dirty="0"/>
              <a:t>, even as your Father which is in heaven is perfect</a:t>
            </a:r>
            <a:r>
              <a:rPr lang="en-US" sz="3800" b="1" dirty="0"/>
              <a:t>” (Matthew 5:48)</a:t>
            </a:r>
            <a:r>
              <a:rPr lang="en-US" sz="3800" b="1" i="1" dirty="0"/>
              <a:t>.</a:t>
            </a:r>
            <a:r>
              <a:rPr lang="en-US" sz="3800" b="1" dirty="0"/>
              <a:t> </a:t>
            </a:r>
          </a:p>
          <a:p>
            <a:pPr marL="0" indent="0">
              <a:buNone/>
            </a:pPr>
            <a:r>
              <a:rPr lang="en-US" sz="3800" b="1" dirty="0"/>
              <a:t>-“</a:t>
            </a:r>
            <a:r>
              <a:rPr lang="en-US" sz="3800" b="1" i="1" dirty="0"/>
              <a:t>Whom we preach, warning every man, and teaching every man in all wisdom; that we may present every man </a:t>
            </a:r>
            <a:r>
              <a:rPr lang="en-US" sz="3800" b="1" i="1" dirty="0">
                <a:solidFill>
                  <a:schemeClr val="accent4"/>
                </a:solidFill>
              </a:rPr>
              <a:t>perfect</a:t>
            </a:r>
            <a:r>
              <a:rPr lang="en-US" sz="3800" b="1" i="1" dirty="0"/>
              <a:t> in Christ Jesus</a:t>
            </a:r>
            <a:r>
              <a:rPr lang="en-US" sz="3800" b="1" dirty="0"/>
              <a:t>” (Colossians 1:28). </a:t>
            </a:r>
          </a:p>
          <a:p>
            <a:pPr marL="0" indent="0">
              <a:buNone/>
            </a:pPr>
            <a:endParaRPr lang="en-US" dirty="0"/>
          </a:p>
        </p:txBody>
      </p:sp>
    </p:spTree>
    <p:extLst>
      <p:ext uri="{BB962C8B-B14F-4D97-AF65-F5344CB8AC3E}">
        <p14:creationId xmlns:p14="http://schemas.microsoft.com/office/powerpoint/2010/main" val="270520890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6275" y="1040127"/>
            <a:ext cx="8596668" cy="4407636"/>
          </a:xfrm>
        </p:spPr>
        <p:txBody>
          <a:bodyPr>
            <a:normAutofit fontScale="85000" lnSpcReduction="10000"/>
          </a:bodyPr>
          <a:lstStyle/>
          <a:p>
            <a:pPr marL="0" indent="0" algn="ctr">
              <a:buNone/>
            </a:pPr>
            <a:r>
              <a:rPr lang="en-US" sz="42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7 </a:t>
            </a:r>
            <a:r>
              <a:rPr lang="en-US" sz="4200" b="1" dirty="0">
                <a:solidFill>
                  <a:srgbClr val="7030A0"/>
                </a:solidFill>
                <a:effectLst>
                  <a:outerShdw dist="35941" dir="2700000" sy="50000" kx="2115830" algn="bl">
                    <a:srgbClr val="C0C0C0">
                      <a:alpha val="80000"/>
                    </a:srgbClr>
                  </a:outerShdw>
                </a:effectLst>
                <a:latin typeface="Arial Black" panose="020B0A04020102020204" pitchFamily="34" charset="0"/>
              </a:rPr>
              <a:t>Scriptures to keep in mind</a:t>
            </a:r>
          </a:p>
          <a:p>
            <a:pPr marL="0" indent="0">
              <a:buNone/>
            </a:pPr>
            <a:r>
              <a:rPr lang="en-US" sz="2800" b="1" dirty="0"/>
              <a:t>-“</a:t>
            </a:r>
            <a:r>
              <a:rPr lang="en-US" sz="2800" b="1" i="1" dirty="0"/>
              <a:t>keep thyself </a:t>
            </a:r>
            <a:r>
              <a:rPr lang="en-US" sz="2800" b="1" i="1" dirty="0">
                <a:solidFill>
                  <a:srgbClr val="FF0000"/>
                </a:solidFill>
              </a:rPr>
              <a:t>pure</a:t>
            </a:r>
            <a:r>
              <a:rPr lang="en-US" sz="2800" b="1" dirty="0"/>
              <a:t>” (1 Timothy 5:22b).</a:t>
            </a:r>
          </a:p>
          <a:p>
            <a:pPr marL="0" indent="0">
              <a:buNone/>
            </a:pPr>
            <a:r>
              <a:rPr lang="en-US" sz="2800" b="1" dirty="0"/>
              <a:t>-“</a:t>
            </a:r>
            <a:r>
              <a:rPr lang="en-US" sz="2800" b="1" i="1" dirty="0"/>
              <a:t>And that ye may put difference between </a:t>
            </a:r>
            <a:r>
              <a:rPr lang="en-US" sz="2800" b="1" i="1" dirty="0">
                <a:solidFill>
                  <a:srgbClr val="FF0000"/>
                </a:solidFill>
              </a:rPr>
              <a:t>holy</a:t>
            </a:r>
            <a:r>
              <a:rPr lang="en-US" sz="2800" b="1" i="1" dirty="0"/>
              <a:t> and unholy, and between unclean and </a:t>
            </a:r>
            <a:r>
              <a:rPr lang="en-US" sz="2800" b="1" i="1" dirty="0">
                <a:solidFill>
                  <a:srgbClr val="FF0000"/>
                </a:solidFill>
              </a:rPr>
              <a:t>clean</a:t>
            </a:r>
            <a:r>
              <a:rPr lang="en-US" sz="2800" b="1" dirty="0"/>
              <a:t>” (Leviticus 10:10).</a:t>
            </a:r>
          </a:p>
          <a:p>
            <a:pPr marL="0" indent="0">
              <a:buNone/>
            </a:pPr>
            <a:r>
              <a:rPr lang="en-US" sz="2800" b="1" dirty="0"/>
              <a:t>-“</a:t>
            </a:r>
            <a:r>
              <a:rPr lang="en-US" sz="2800" b="1" i="1" dirty="0"/>
              <a:t>That he might present it to himself a glorious church, </a:t>
            </a:r>
            <a:r>
              <a:rPr lang="en-US" sz="2800" b="1" i="1" dirty="0">
                <a:solidFill>
                  <a:srgbClr val="FF0000"/>
                </a:solidFill>
              </a:rPr>
              <a:t>not having spot</a:t>
            </a:r>
            <a:r>
              <a:rPr lang="en-US" sz="2800" b="1" i="1" dirty="0"/>
              <a:t>, or </a:t>
            </a:r>
            <a:r>
              <a:rPr lang="en-US" sz="2800" b="1" i="1" dirty="0">
                <a:solidFill>
                  <a:srgbClr val="FF0000"/>
                </a:solidFill>
              </a:rPr>
              <a:t>wrinkle</a:t>
            </a:r>
            <a:r>
              <a:rPr lang="en-US" sz="2800" b="1" i="1" dirty="0"/>
              <a:t>, or any such thing; but that it should be </a:t>
            </a:r>
            <a:r>
              <a:rPr lang="en-US" sz="2800" b="1" i="1" dirty="0">
                <a:solidFill>
                  <a:srgbClr val="FF0000"/>
                </a:solidFill>
              </a:rPr>
              <a:t>holy</a:t>
            </a:r>
            <a:r>
              <a:rPr lang="en-US" sz="2800" b="1" i="1" dirty="0"/>
              <a:t> and </a:t>
            </a:r>
            <a:r>
              <a:rPr lang="en-US" sz="2800" b="1" i="1" dirty="0">
                <a:solidFill>
                  <a:srgbClr val="FF0000"/>
                </a:solidFill>
              </a:rPr>
              <a:t>without blemish</a:t>
            </a:r>
            <a:r>
              <a:rPr lang="en-US" sz="2800" b="1" dirty="0"/>
              <a:t>” (Ephesians 5:27).</a:t>
            </a:r>
          </a:p>
          <a:p>
            <a:pPr marL="0" indent="0">
              <a:buNone/>
            </a:pPr>
            <a:r>
              <a:rPr lang="en-US" sz="2800" b="1" dirty="0"/>
              <a:t>-“</a:t>
            </a:r>
            <a:r>
              <a:rPr lang="en-US" sz="2800" b="1" i="1" dirty="0"/>
              <a:t>Thou hast a few names even in Sardis which have </a:t>
            </a:r>
            <a:r>
              <a:rPr lang="en-US" sz="2800" b="1" i="1" dirty="0">
                <a:solidFill>
                  <a:srgbClr val="FF0000"/>
                </a:solidFill>
              </a:rPr>
              <a:t>not defiled</a:t>
            </a:r>
            <a:r>
              <a:rPr lang="en-US" sz="2800" b="1" i="1" dirty="0"/>
              <a:t> their garments; and they shall walk with me in white: for they are worthy</a:t>
            </a:r>
            <a:r>
              <a:rPr lang="en-US" sz="2800" b="1" dirty="0"/>
              <a:t>”</a:t>
            </a:r>
            <a:r>
              <a:rPr lang="en-US" sz="2800" b="1" i="1" dirty="0"/>
              <a:t> </a:t>
            </a:r>
            <a:r>
              <a:rPr lang="en-US" sz="2800" b="1" dirty="0"/>
              <a:t>(Revelation 3:4).</a:t>
            </a:r>
          </a:p>
          <a:p>
            <a:pPr marL="0" indent="0">
              <a:buNone/>
            </a:pPr>
            <a:endParaRPr lang="en-US" dirty="0"/>
          </a:p>
        </p:txBody>
      </p:sp>
    </p:spTree>
    <p:extLst>
      <p:ext uri="{BB962C8B-B14F-4D97-AF65-F5344CB8AC3E}">
        <p14:creationId xmlns:p14="http://schemas.microsoft.com/office/powerpoint/2010/main" val="404233848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4765" y="731034"/>
            <a:ext cx="8596668" cy="5399310"/>
          </a:xfrm>
        </p:spPr>
        <p:txBody>
          <a:bodyPr>
            <a:noAutofit/>
          </a:bodyPr>
          <a:lstStyle/>
          <a:p>
            <a:pPr marL="0" indent="0">
              <a:buNone/>
            </a:pPr>
            <a:r>
              <a:rPr lang="en-US" sz="2400" b="1" dirty="0"/>
              <a:t>-“</a:t>
            </a:r>
            <a:r>
              <a:rPr lang="en-US" sz="2400" b="1" i="1" dirty="0"/>
              <a:t>Having therefore these promises, dearly beloved, </a:t>
            </a:r>
            <a:r>
              <a:rPr lang="en-US" sz="2400" b="1" i="1" dirty="0" smtClean="0"/>
              <a:t>                          </a:t>
            </a:r>
            <a:r>
              <a:rPr lang="en-US" sz="2400" b="1" i="1" dirty="0" smtClean="0">
                <a:solidFill>
                  <a:srgbClr val="C00000"/>
                </a:solidFill>
              </a:rPr>
              <a:t>let </a:t>
            </a:r>
            <a:r>
              <a:rPr lang="en-US" sz="2400" b="1" i="1" dirty="0">
                <a:solidFill>
                  <a:srgbClr val="C00000"/>
                </a:solidFill>
              </a:rPr>
              <a:t>us cleanse ourselves from </a:t>
            </a:r>
            <a:r>
              <a:rPr lang="en-US" sz="2400" b="1" i="1" dirty="0">
                <a:solidFill>
                  <a:srgbClr val="FF0000"/>
                </a:solidFill>
              </a:rPr>
              <a:t>all filthiness </a:t>
            </a:r>
            <a:r>
              <a:rPr lang="en-US" sz="2400" b="1" i="1" dirty="0"/>
              <a:t>of the flesh and spirit, </a:t>
            </a:r>
            <a:r>
              <a:rPr lang="en-US" sz="2400" b="1" i="1" dirty="0">
                <a:solidFill>
                  <a:srgbClr val="FF0000"/>
                </a:solidFill>
              </a:rPr>
              <a:t>perfecting holiness </a:t>
            </a:r>
            <a:r>
              <a:rPr lang="en-US" sz="2400" b="1" i="1" dirty="0"/>
              <a:t>in the fear of God</a:t>
            </a:r>
            <a:r>
              <a:rPr lang="en-US" sz="2400" b="1" dirty="0"/>
              <a:t>” </a:t>
            </a:r>
            <a:r>
              <a:rPr lang="en-US" sz="2400" b="1" dirty="0" smtClean="0"/>
              <a:t>                                           (</a:t>
            </a:r>
            <a:r>
              <a:rPr lang="en-US" sz="2400" b="1" dirty="0"/>
              <a:t>2 Corinthians 7:1). </a:t>
            </a:r>
          </a:p>
          <a:p>
            <a:pPr marL="0" indent="0">
              <a:buNone/>
            </a:pPr>
            <a:r>
              <a:rPr lang="en-US" sz="2400" b="1" dirty="0"/>
              <a:t>-“</a:t>
            </a:r>
            <a:r>
              <a:rPr lang="en-US" sz="2400" b="1" i="1" dirty="0"/>
              <a:t>Folly is joy to him that is destitute of wisdom: but a man of understanding </a:t>
            </a:r>
            <a:r>
              <a:rPr lang="en-US" sz="2400" b="1" i="1" dirty="0" err="1"/>
              <a:t>walketh</a:t>
            </a:r>
            <a:r>
              <a:rPr lang="en-US" sz="2400" b="1" i="1" dirty="0"/>
              <a:t> </a:t>
            </a:r>
            <a:r>
              <a:rPr lang="en-US" sz="2400" b="1" i="1" dirty="0">
                <a:solidFill>
                  <a:srgbClr val="FF0000"/>
                </a:solidFill>
              </a:rPr>
              <a:t>uprightly</a:t>
            </a:r>
            <a:r>
              <a:rPr lang="en-US" sz="2400" b="1" dirty="0"/>
              <a:t>” </a:t>
            </a:r>
            <a:r>
              <a:rPr lang="en-US" sz="2400" b="1" dirty="0" smtClean="0"/>
              <a:t>                                (</a:t>
            </a:r>
            <a:r>
              <a:rPr lang="en-US" sz="2400" b="1" dirty="0"/>
              <a:t>Proverbs 15:21). </a:t>
            </a:r>
          </a:p>
          <a:p>
            <a:pPr marL="0" indent="0">
              <a:buNone/>
            </a:pPr>
            <a:r>
              <a:rPr lang="en-US" sz="2400" b="1" dirty="0"/>
              <a:t>-“</a:t>
            </a:r>
            <a:r>
              <a:rPr lang="en-US" sz="2400" b="1" i="1" dirty="0"/>
              <a:t>For Moses had said, </a:t>
            </a:r>
            <a:r>
              <a:rPr lang="en-US" sz="2400" b="1" i="1" dirty="0">
                <a:solidFill>
                  <a:srgbClr val="FF0000"/>
                </a:solidFill>
              </a:rPr>
              <a:t>Consecrate</a:t>
            </a:r>
            <a:r>
              <a:rPr lang="en-US" sz="2400" b="1" i="1" dirty="0"/>
              <a:t> yourselves to day to the LORD, even every man upon his son, and upon his brother; that he may bestow upon you a blessing this day</a:t>
            </a:r>
            <a:r>
              <a:rPr lang="en-US" sz="2400" b="1" dirty="0"/>
              <a:t>” (Exodus 32:29).</a:t>
            </a:r>
          </a:p>
          <a:p>
            <a:pPr marL="0" indent="0">
              <a:buNone/>
            </a:pPr>
            <a:r>
              <a:rPr lang="en-US" sz="2400" b="1" dirty="0"/>
              <a:t>-“</a:t>
            </a:r>
            <a:r>
              <a:rPr lang="en-US" sz="2400" b="1" i="1" dirty="0"/>
              <a:t>For this is the will of God, even your </a:t>
            </a:r>
            <a:r>
              <a:rPr lang="en-US" sz="2400" b="1" i="1" dirty="0">
                <a:solidFill>
                  <a:srgbClr val="FF0000"/>
                </a:solidFill>
              </a:rPr>
              <a:t>sanctification</a:t>
            </a:r>
            <a:r>
              <a:rPr lang="en-US" sz="2400" b="1" dirty="0"/>
              <a:t>” </a:t>
            </a:r>
            <a:r>
              <a:rPr lang="en-US" sz="2400" b="1" dirty="0" smtClean="0"/>
              <a:t>                   (</a:t>
            </a:r>
            <a:r>
              <a:rPr lang="en-US" sz="2400" b="1" dirty="0"/>
              <a:t>1 Thessalonian 4:3a). </a:t>
            </a:r>
          </a:p>
        </p:txBody>
      </p:sp>
    </p:spTree>
    <p:extLst>
      <p:ext uri="{BB962C8B-B14F-4D97-AF65-F5344CB8AC3E}">
        <p14:creationId xmlns:p14="http://schemas.microsoft.com/office/powerpoint/2010/main" val="33740386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84916" y="1210612"/>
            <a:ext cx="8596668" cy="4958367"/>
          </a:xfrm>
        </p:spPr>
        <p:txBody>
          <a:bodyPr>
            <a:normAutofit fontScale="92500" lnSpcReduction="20000"/>
          </a:bodyPr>
          <a:lstStyle/>
          <a:p>
            <a:pPr marL="0" indent="0">
              <a:spcBef>
                <a:spcPts val="0"/>
              </a:spcBef>
              <a:buNone/>
            </a:pPr>
            <a:r>
              <a:rPr lang="en-US" sz="2600" b="1" dirty="0"/>
              <a:t>-“</a:t>
            </a:r>
            <a:r>
              <a:rPr lang="en-US" sz="2600" b="1" i="1" baseline="30000" dirty="0"/>
              <a:t>6 </a:t>
            </a:r>
            <a:r>
              <a:rPr lang="en-US" sz="2600" b="1" i="1" dirty="0"/>
              <a:t>But </a:t>
            </a:r>
            <a:r>
              <a:rPr lang="en-US" sz="2600" b="1" i="1" dirty="0">
                <a:solidFill>
                  <a:srgbClr val="FF0000"/>
                </a:solidFill>
              </a:rPr>
              <a:t>godliness</a:t>
            </a:r>
            <a:r>
              <a:rPr lang="en-US" sz="2600" b="1" i="1" dirty="0"/>
              <a:t> with contentment is great gain. </a:t>
            </a:r>
            <a:r>
              <a:rPr lang="en-US" sz="2600" b="1" i="1" dirty="0" smtClean="0"/>
              <a:t>             </a:t>
            </a:r>
            <a:r>
              <a:rPr lang="en-US" sz="2600" b="1" i="1" baseline="30000" dirty="0" smtClean="0"/>
              <a:t>7 </a:t>
            </a:r>
            <a:r>
              <a:rPr lang="en-US" sz="2600" b="1" i="1" dirty="0"/>
              <a:t>For we brought nothing into this world, and it </a:t>
            </a:r>
            <a:r>
              <a:rPr lang="en-US" sz="2600" b="1" i="1" dirty="0" smtClean="0"/>
              <a:t>is </a:t>
            </a:r>
            <a:endParaRPr lang="en-US" sz="2600" b="1" i="1" dirty="0"/>
          </a:p>
          <a:p>
            <a:pPr marL="0" indent="0">
              <a:spcBef>
                <a:spcPts val="0"/>
              </a:spcBef>
              <a:buNone/>
            </a:pPr>
            <a:r>
              <a:rPr lang="en-US" sz="2600" b="1" i="1" dirty="0" smtClean="0"/>
              <a:t>certain </a:t>
            </a:r>
            <a:r>
              <a:rPr lang="en-US" sz="2600" b="1" i="1" dirty="0"/>
              <a:t>we can carry nothing out</a:t>
            </a:r>
            <a:r>
              <a:rPr lang="en-US" sz="2600" b="1" dirty="0"/>
              <a:t>” (1 Timothy 6:6-7).</a:t>
            </a:r>
          </a:p>
          <a:p>
            <a:pPr marL="0" indent="0">
              <a:buNone/>
            </a:pPr>
            <a:r>
              <a:rPr lang="en-US" sz="2600" b="1" dirty="0"/>
              <a:t>-“</a:t>
            </a:r>
            <a:r>
              <a:rPr lang="en-US" sz="2600" b="1" i="1" dirty="0"/>
              <a:t>Wherefore, beloved, seeing that ye look for such things, be </a:t>
            </a:r>
            <a:r>
              <a:rPr lang="en-US" sz="2600" b="1" i="1" dirty="0">
                <a:solidFill>
                  <a:srgbClr val="FF0000"/>
                </a:solidFill>
              </a:rPr>
              <a:t>diligent</a:t>
            </a:r>
            <a:r>
              <a:rPr lang="en-US" sz="2600" b="1" i="1" dirty="0"/>
              <a:t> that ye may be found of him in peace, </a:t>
            </a:r>
            <a:r>
              <a:rPr lang="en-US" sz="2600" b="1" i="1" dirty="0">
                <a:solidFill>
                  <a:srgbClr val="FF0000"/>
                </a:solidFill>
              </a:rPr>
              <a:t>without spot</a:t>
            </a:r>
            <a:r>
              <a:rPr lang="en-US" sz="2600" b="1" i="1" dirty="0"/>
              <a:t>, and </a:t>
            </a:r>
            <a:r>
              <a:rPr lang="en-US" sz="2600" b="1" i="1" dirty="0">
                <a:solidFill>
                  <a:srgbClr val="FF0000"/>
                </a:solidFill>
              </a:rPr>
              <a:t>blameless</a:t>
            </a:r>
            <a:r>
              <a:rPr lang="en-US" sz="2600" b="1" dirty="0"/>
              <a:t>” (2 Peter 3:14).</a:t>
            </a:r>
          </a:p>
          <a:p>
            <a:pPr marL="0" indent="0">
              <a:buNone/>
            </a:pPr>
            <a:r>
              <a:rPr lang="en-US" sz="2600" b="1" dirty="0"/>
              <a:t>-“</a:t>
            </a:r>
            <a:r>
              <a:rPr lang="en-US" sz="2600" b="1" i="1" dirty="0"/>
              <a:t>all the city of my people doth know that thou art a </a:t>
            </a:r>
            <a:r>
              <a:rPr lang="en-US" sz="2600" b="1" i="1" dirty="0">
                <a:solidFill>
                  <a:srgbClr val="FF0000"/>
                </a:solidFill>
              </a:rPr>
              <a:t>virtuous</a:t>
            </a:r>
            <a:r>
              <a:rPr lang="en-US" sz="2600" b="1" i="1" dirty="0"/>
              <a:t> woman</a:t>
            </a:r>
            <a:r>
              <a:rPr lang="en-US" sz="2600" b="1" dirty="0"/>
              <a:t>” (Ruth </a:t>
            </a:r>
            <a:r>
              <a:rPr lang="en-US" sz="2600" b="1" dirty="0" smtClean="0"/>
              <a:t>3:11b). </a:t>
            </a:r>
            <a:endParaRPr lang="en-US" sz="2600" b="1" dirty="0"/>
          </a:p>
          <a:p>
            <a:pPr marL="0" indent="0">
              <a:buNone/>
            </a:pPr>
            <a:r>
              <a:rPr lang="en-US" sz="2600" b="1" dirty="0"/>
              <a:t>-“</a:t>
            </a:r>
            <a:r>
              <a:rPr lang="en-US" sz="2600" b="1" i="1" dirty="0"/>
              <a:t>For the kingdom of God is not meat and drink; but </a:t>
            </a:r>
            <a:r>
              <a:rPr lang="en-US" sz="2600" b="1" i="1" dirty="0">
                <a:solidFill>
                  <a:srgbClr val="FF0000"/>
                </a:solidFill>
              </a:rPr>
              <a:t>righteousness</a:t>
            </a:r>
            <a:r>
              <a:rPr lang="en-US" sz="2600" b="1" i="1" dirty="0"/>
              <a:t>, and peace, and joy in the Holy Ghost</a:t>
            </a:r>
            <a:r>
              <a:rPr lang="en-US" sz="2600" b="1" dirty="0"/>
              <a:t>” (Romans 14:17).</a:t>
            </a:r>
          </a:p>
          <a:p>
            <a:pPr marL="0" indent="0">
              <a:buNone/>
            </a:pPr>
            <a:r>
              <a:rPr lang="en-US" sz="2600" b="1" dirty="0"/>
              <a:t>-“</a:t>
            </a:r>
            <a:r>
              <a:rPr lang="en-US" sz="2600" b="1" i="1" dirty="0"/>
              <a:t>Be ye therefore perfect, even as your Father which is in heaven is </a:t>
            </a:r>
            <a:r>
              <a:rPr lang="en-US" sz="2600" b="1" i="1" dirty="0">
                <a:solidFill>
                  <a:srgbClr val="FF0000"/>
                </a:solidFill>
              </a:rPr>
              <a:t>perfect</a:t>
            </a:r>
            <a:r>
              <a:rPr lang="en-US" sz="2600" b="1" dirty="0"/>
              <a:t>” (Matthew 5:48)</a:t>
            </a:r>
            <a:r>
              <a:rPr lang="en-US" sz="2600" b="1" i="1" dirty="0"/>
              <a:t>. </a:t>
            </a:r>
            <a:endParaRPr lang="en-US" sz="2600" b="1" dirty="0"/>
          </a:p>
          <a:p>
            <a:pPr marL="0" indent="0">
              <a:buNone/>
            </a:pPr>
            <a:r>
              <a:rPr lang="en-US" dirty="0"/>
              <a:t> </a:t>
            </a:r>
          </a:p>
          <a:p>
            <a:pPr marL="0" indent="0">
              <a:buNone/>
            </a:pPr>
            <a:endParaRPr lang="en-US" dirty="0"/>
          </a:p>
        </p:txBody>
      </p:sp>
    </p:spTree>
    <p:extLst>
      <p:ext uri="{BB962C8B-B14F-4D97-AF65-F5344CB8AC3E}">
        <p14:creationId xmlns:p14="http://schemas.microsoft.com/office/powerpoint/2010/main" val="385850046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7797" y="1068946"/>
            <a:ext cx="8596668" cy="4636395"/>
          </a:xfrm>
        </p:spPr>
        <p:txBody>
          <a:bodyPr>
            <a:normAutofit lnSpcReduction="10000"/>
          </a:bodyPr>
          <a:lstStyle/>
          <a:p>
            <a:pPr marL="0" indent="0" algn="ctr">
              <a:buNone/>
            </a:pPr>
            <a:r>
              <a:rPr lang="en-US" sz="36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8 </a:t>
            </a:r>
            <a:r>
              <a:rPr lang="en-US" sz="3600" b="1" dirty="0">
                <a:solidFill>
                  <a:srgbClr val="7030A0"/>
                </a:solidFill>
                <a:effectLst>
                  <a:outerShdw dist="35941" dir="2700000" sy="50000" kx="2115830" algn="bl">
                    <a:srgbClr val="C0C0C0">
                      <a:alpha val="80000"/>
                    </a:srgbClr>
                  </a:outerShdw>
                </a:effectLst>
                <a:latin typeface="Arial Black" panose="020B0A04020102020204" pitchFamily="34" charset="0"/>
              </a:rPr>
              <a:t>Closing Scriptures</a:t>
            </a:r>
          </a:p>
          <a:p>
            <a:pPr marL="0" indent="0">
              <a:buNone/>
            </a:pPr>
            <a:r>
              <a:rPr lang="en-US" sz="2400" b="1" dirty="0"/>
              <a:t>-“</a:t>
            </a:r>
            <a:r>
              <a:rPr lang="en-US" sz="2400" b="1" i="1" dirty="0"/>
              <a:t>Having therefore these promises, dearly beloved, </a:t>
            </a:r>
            <a:r>
              <a:rPr lang="en-US" sz="2400" b="1" i="1" dirty="0" smtClean="0"/>
              <a:t>               </a:t>
            </a:r>
            <a:r>
              <a:rPr lang="en-US" sz="2400" b="1" i="1" dirty="0" smtClean="0">
                <a:solidFill>
                  <a:srgbClr val="C00000"/>
                </a:solidFill>
              </a:rPr>
              <a:t>let </a:t>
            </a:r>
            <a:r>
              <a:rPr lang="en-US" sz="2400" b="1" i="1" dirty="0">
                <a:solidFill>
                  <a:srgbClr val="C00000"/>
                </a:solidFill>
              </a:rPr>
              <a:t>us cleanse ourselves from </a:t>
            </a:r>
            <a:r>
              <a:rPr lang="en-US" sz="2400" b="1" i="1" dirty="0">
                <a:solidFill>
                  <a:srgbClr val="FF0000"/>
                </a:solidFill>
              </a:rPr>
              <a:t>all filthiness </a:t>
            </a:r>
            <a:r>
              <a:rPr lang="en-US" sz="2400" b="1" i="1" dirty="0"/>
              <a:t>of the flesh and spirit, </a:t>
            </a:r>
            <a:r>
              <a:rPr lang="en-US" sz="2400" b="1" i="1" dirty="0">
                <a:solidFill>
                  <a:srgbClr val="FF0000"/>
                </a:solidFill>
              </a:rPr>
              <a:t>perfecting holiness </a:t>
            </a:r>
            <a:r>
              <a:rPr lang="en-US" sz="2400" b="1" i="1" dirty="0"/>
              <a:t>in the fear of God</a:t>
            </a:r>
            <a:r>
              <a:rPr lang="en-US" sz="2400" b="1" dirty="0"/>
              <a:t>” </a:t>
            </a:r>
            <a:r>
              <a:rPr lang="en-US" sz="2400" b="1" dirty="0" smtClean="0"/>
              <a:t>                                  (</a:t>
            </a:r>
            <a:r>
              <a:rPr lang="en-US" sz="2400" b="1" dirty="0"/>
              <a:t>2 Corinthians 7:1). </a:t>
            </a:r>
          </a:p>
          <a:p>
            <a:pPr marL="0" indent="0">
              <a:buNone/>
            </a:pPr>
            <a:r>
              <a:rPr lang="en-US" sz="2400" b="1" dirty="0"/>
              <a:t>-“</a:t>
            </a:r>
            <a:r>
              <a:rPr lang="en-US" sz="2400" b="1" i="1" dirty="0"/>
              <a:t>And that ye put on the new man, which after God is created in </a:t>
            </a:r>
            <a:r>
              <a:rPr lang="en-US" sz="2400" b="1" i="1" dirty="0">
                <a:solidFill>
                  <a:srgbClr val="FF0000"/>
                </a:solidFill>
              </a:rPr>
              <a:t>righteousness</a:t>
            </a:r>
            <a:r>
              <a:rPr lang="en-US" sz="2400" b="1" i="1" dirty="0"/>
              <a:t> and true </a:t>
            </a:r>
            <a:r>
              <a:rPr lang="en-US" sz="2400" b="1" i="1" dirty="0">
                <a:solidFill>
                  <a:srgbClr val="FF0000"/>
                </a:solidFill>
              </a:rPr>
              <a:t>holiness</a:t>
            </a:r>
            <a:r>
              <a:rPr lang="en-US" sz="2400" b="1" dirty="0"/>
              <a:t>” </a:t>
            </a:r>
            <a:r>
              <a:rPr lang="en-US" sz="2400" b="1" dirty="0" smtClean="0"/>
              <a:t>                      (</a:t>
            </a:r>
            <a:r>
              <a:rPr lang="en-US" sz="2400" b="1" dirty="0"/>
              <a:t>Ephesians 4:24).</a:t>
            </a:r>
          </a:p>
          <a:p>
            <a:pPr marL="0" indent="0">
              <a:buNone/>
            </a:pPr>
            <a:r>
              <a:rPr lang="en-US" sz="2400" b="1" dirty="0"/>
              <a:t>- “</a:t>
            </a:r>
            <a:r>
              <a:rPr lang="en-US" sz="2400" b="1" i="1" dirty="0"/>
              <a:t>And the very God of peace </a:t>
            </a:r>
            <a:r>
              <a:rPr lang="en-US" sz="2400" b="1" i="1" dirty="0">
                <a:solidFill>
                  <a:srgbClr val="FF0000"/>
                </a:solidFill>
              </a:rPr>
              <a:t>sanctify</a:t>
            </a:r>
            <a:r>
              <a:rPr lang="en-US" sz="2400" b="1" i="1" dirty="0"/>
              <a:t> you wholly; and I pray God your whole spirit and soul and body be preserved blameless unto the coming of our Lord Jesus Christ</a:t>
            </a:r>
            <a:r>
              <a:rPr lang="en-US" sz="2400" b="1" dirty="0"/>
              <a:t>” (1 Thessalonians 5:23).</a:t>
            </a:r>
          </a:p>
          <a:p>
            <a:pPr marL="0" indent="0">
              <a:buNone/>
            </a:pPr>
            <a:endParaRPr lang="en-US" dirty="0"/>
          </a:p>
        </p:txBody>
      </p:sp>
    </p:spTree>
    <p:extLst>
      <p:ext uri="{BB962C8B-B14F-4D97-AF65-F5344CB8AC3E}">
        <p14:creationId xmlns:p14="http://schemas.microsoft.com/office/powerpoint/2010/main" val="69170179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4763" y="962854"/>
            <a:ext cx="8596668" cy="5064459"/>
          </a:xfrm>
        </p:spPr>
        <p:txBody>
          <a:bodyPr>
            <a:normAutofit lnSpcReduction="10000"/>
          </a:bodyPr>
          <a:lstStyle/>
          <a:p>
            <a:pPr marL="0" indent="0">
              <a:buNone/>
            </a:pPr>
            <a:r>
              <a:rPr lang="en-US" sz="2400" b="1" dirty="0"/>
              <a:t>-“</a:t>
            </a:r>
            <a:r>
              <a:rPr lang="en-US" sz="2400" b="1" i="1" dirty="0"/>
              <a:t>For I am the LORD your God: ye shall therefore </a:t>
            </a:r>
            <a:r>
              <a:rPr lang="en-US" sz="2400" b="1" i="1" dirty="0" smtClean="0"/>
              <a:t> </a:t>
            </a:r>
            <a:r>
              <a:rPr lang="en-US" sz="2400" b="1" i="1" dirty="0" smtClean="0">
                <a:solidFill>
                  <a:srgbClr val="FF0000"/>
                </a:solidFill>
              </a:rPr>
              <a:t>sanctify </a:t>
            </a:r>
            <a:r>
              <a:rPr lang="en-US" sz="2400" b="1" i="1" dirty="0">
                <a:solidFill>
                  <a:srgbClr val="FF0000"/>
                </a:solidFill>
              </a:rPr>
              <a:t>yourselves</a:t>
            </a:r>
            <a:r>
              <a:rPr lang="en-US" sz="2400" b="1" i="1" dirty="0"/>
              <a:t>, and ye shall </a:t>
            </a:r>
            <a:r>
              <a:rPr lang="en-US" sz="2400" b="1" i="1" dirty="0">
                <a:solidFill>
                  <a:srgbClr val="FF0000"/>
                </a:solidFill>
              </a:rPr>
              <a:t>be holy; for I am holy</a:t>
            </a:r>
            <a:r>
              <a:rPr lang="en-US" sz="2400" b="1" dirty="0"/>
              <a:t>” </a:t>
            </a:r>
            <a:r>
              <a:rPr lang="en-US" sz="2400" b="1" dirty="0" smtClean="0"/>
              <a:t>  (</a:t>
            </a:r>
            <a:r>
              <a:rPr lang="en-US" sz="2400" b="1" dirty="0"/>
              <a:t>Leviticus 11:44a). </a:t>
            </a:r>
          </a:p>
          <a:p>
            <a:pPr marL="0" indent="0">
              <a:buNone/>
            </a:pPr>
            <a:r>
              <a:rPr lang="en-US" sz="2400" b="1" dirty="0"/>
              <a:t>-“</a:t>
            </a:r>
            <a:r>
              <a:rPr lang="en-US" sz="2400" b="1" i="1" dirty="0"/>
              <a:t>And that ye may put difference between </a:t>
            </a:r>
            <a:r>
              <a:rPr lang="en-US" sz="2400" b="1" i="1" dirty="0">
                <a:solidFill>
                  <a:srgbClr val="FF0000"/>
                </a:solidFill>
              </a:rPr>
              <a:t>holy</a:t>
            </a:r>
            <a:r>
              <a:rPr lang="en-US" sz="2400" b="1" i="1" dirty="0"/>
              <a:t> and unholy, and between unclean and </a:t>
            </a:r>
            <a:r>
              <a:rPr lang="en-US" sz="2400" b="1" i="1" dirty="0">
                <a:solidFill>
                  <a:srgbClr val="FF0000"/>
                </a:solidFill>
              </a:rPr>
              <a:t>clean</a:t>
            </a:r>
            <a:r>
              <a:rPr lang="en-US" sz="2400" b="1" dirty="0"/>
              <a:t>” </a:t>
            </a:r>
            <a:r>
              <a:rPr lang="en-US" sz="2400" b="1" dirty="0" smtClean="0"/>
              <a:t>                            (</a:t>
            </a:r>
            <a:r>
              <a:rPr lang="en-US" sz="2400" b="1" dirty="0"/>
              <a:t>Leviticus 10:10).</a:t>
            </a:r>
          </a:p>
          <a:p>
            <a:pPr marL="0" indent="0">
              <a:buNone/>
            </a:pPr>
            <a:r>
              <a:rPr lang="en-US" sz="2400" b="1" dirty="0"/>
              <a:t>-“</a:t>
            </a:r>
            <a:r>
              <a:rPr lang="en-US" sz="2400" b="1" i="1" dirty="0"/>
              <a:t>That he might present it to himself a glorious church, </a:t>
            </a:r>
            <a:r>
              <a:rPr lang="en-US" sz="2400" b="1" i="1" dirty="0">
                <a:solidFill>
                  <a:srgbClr val="FF0000"/>
                </a:solidFill>
              </a:rPr>
              <a:t>not having spot</a:t>
            </a:r>
            <a:r>
              <a:rPr lang="en-US" sz="2400" b="1" i="1" dirty="0"/>
              <a:t>, or </a:t>
            </a:r>
            <a:r>
              <a:rPr lang="en-US" sz="2400" b="1" i="1" dirty="0">
                <a:solidFill>
                  <a:srgbClr val="FF0000"/>
                </a:solidFill>
              </a:rPr>
              <a:t>wrinkle</a:t>
            </a:r>
            <a:r>
              <a:rPr lang="en-US" sz="2400" b="1" i="1" dirty="0"/>
              <a:t>, or any such thing; but that it should be </a:t>
            </a:r>
            <a:r>
              <a:rPr lang="en-US" sz="2400" b="1" i="1" dirty="0">
                <a:solidFill>
                  <a:srgbClr val="FF0000"/>
                </a:solidFill>
              </a:rPr>
              <a:t>holy</a:t>
            </a:r>
            <a:r>
              <a:rPr lang="en-US" sz="2400" b="1" i="1" dirty="0"/>
              <a:t> and </a:t>
            </a:r>
            <a:r>
              <a:rPr lang="en-US" sz="2400" b="1" i="1" dirty="0">
                <a:solidFill>
                  <a:srgbClr val="FF0000"/>
                </a:solidFill>
              </a:rPr>
              <a:t>without blemish</a:t>
            </a:r>
            <a:r>
              <a:rPr lang="en-US" sz="2400" b="1" dirty="0"/>
              <a:t>” (Ephesians 5:27).</a:t>
            </a:r>
          </a:p>
          <a:p>
            <a:pPr marL="0" indent="0">
              <a:buNone/>
            </a:pPr>
            <a:r>
              <a:rPr lang="en-US" sz="2400" b="1" dirty="0"/>
              <a:t>-“</a:t>
            </a:r>
            <a:r>
              <a:rPr lang="en-US" sz="2400" b="1" i="1" baseline="30000" dirty="0"/>
              <a:t>74 </a:t>
            </a:r>
            <a:r>
              <a:rPr lang="en-US" sz="2400" b="1" i="1" dirty="0"/>
              <a:t>That He would grant unto us, that we being delivered out of the hand of our enemies might serve Him without fear, </a:t>
            </a:r>
            <a:r>
              <a:rPr lang="en-US" sz="2400" b="1" i="1" baseline="30000" dirty="0"/>
              <a:t>75 </a:t>
            </a:r>
            <a:r>
              <a:rPr lang="en-US" sz="2400" b="1" i="1" dirty="0"/>
              <a:t>in </a:t>
            </a:r>
            <a:r>
              <a:rPr lang="en-US" sz="2400" b="1" i="1" dirty="0">
                <a:solidFill>
                  <a:srgbClr val="FF0000"/>
                </a:solidFill>
              </a:rPr>
              <a:t>holiness</a:t>
            </a:r>
            <a:r>
              <a:rPr lang="en-US" sz="2400" b="1" i="1" dirty="0"/>
              <a:t> and </a:t>
            </a:r>
            <a:r>
              <a:rPr lang="en-US" sz="2400" b="1" i="1" dirty="0">
                <a:solidFill>
                  <a:srgbClr val="FF0000"/>
                </a:solidFill>
              </a:rPr>
              <a:t>righteousness</a:t>
            </a:r>
            <a:r>
              <a:rPr lang="en-US" sz="2400" b="1" i="1" dirty="0"/>
              <a:t> before Him, all the days of our life</a:t>
            </a:r>
            <a:r>
              <a:rPr lang="en-US" sz="2400" b="1" dirty="0"/>
              <a:t> ” (Luke 1:74-75).</a:t>
            </a:r>
          </a:p>
          <a:p>
            <a:pPr marL="0" indent="0">
              <a:buNone/>
            </a:pPr>
            <a:endParaRPr lang="en-US" dirty="0"/>
          </a:p>
        </p:txBody>
      </p:sp>
    </p:spTree>
    <p:extLst>
      <p:ext uri="{BB962C8B-B14F-4D97-AF65-F5344CB8AC3E}">
        <p14:creationId xmlns:p14="http://schemas.microsoft.com/office/powerpoint/2010/main" val="475834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11429" y="811370"/>
            <a:ext cx="8596668" cy="4958366"/>
          </a:xfrm>
        </p:spPr>
        <p:txBody>
          <a:bodyPr>
            <a:normAutofit fontScale="85000" lnSpcReduction="10000"/>
          </a:bodyPr>
          <a:lstStyle/>
          <a:p>
            <a:pPr marL="0" indent="0" algn="ctr">
              <a:buNone/>
            </a:pPr>
            <a:r>
              <a:rPr lang="en-US" sz="36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9 </a:t>
            </a:r>
            <a:r>
              <a:rPr lang="en-US" sz="3600" b="1" dirty="0">
                <a:solidFill>
                  <a:srgbClr val="7030A0"/>
                </a:solidFill>
                <a:effectLst>
                  <a:outerShdw dist="35941" dir="2700000" sy="50000" kx="2115830" algn="bl">
                    <a:srgbClr val="C0C0C0">
                      <a:alpha val="80000"/>
                    </a:srgbClr>
                  </a:outerShdw>
                </a:effectLst>
                <a:latin typeface="Arial Black" panose="020B0A04020102020204" pitchFamily="34" charset="0"/>
              </a:rPr>
              <a:t>Closing Prayer</a:t>
            </a:r>
          </a:p>
          <a:p>
            <a:pPr marL="0" indent="0">
              <a:buNone/>
            </a:pPr>
            <a:r>
              <a:rPr lang="en-US" sz="2400" b="1" dirty="0"/>
              <a:t>-Thank the Lord for having understood the 15 Holiness Terminology we have covered in this Lecture in The Mighty Name of our Lord Jesus Christ.</a:t>
            </a:r>
          </a:p>
          <a:p>
            <a:pPr marL="0" indent="0">
              <a:buNone/>
            </a:pPr>
            <a:r>
              <a:rPr lang="en-US" sz="2400" b="1" dirty="0"/>
              <a:t>-Pray that the Lord should give you the Grace to apply EVERYONE of them in your life all the days of your life here on earth and make it to Heaven at the end in The Mighty Name of the Lord Jesus Christ.</a:t>
            </a:r>
          </a:p>
          <a:p>
            <a:pPr marL="0" indent="0">
              <a:buNone/>
            </a:pPr>
            <a:r>
              <a:rPr lang="en-US" sz="2400" b="1" dirty="0"/>
              <a:t>-Thank God for all the viewers and listeners. Pray that everyone of them will apply EVERYONE of the 15 Holiness Terminology we have covered in this Lecture in his/her life all the days of his/her life here on earth and make it to Heaven at the end in The Mighty Name of our Lord Jesus Christ.</a:t>
            </a:r>
          </a:p>
          <a:p>
            <a:pPr marL="0" indent="0">
              <a:buNone/>
            </a:pPr>
            <a:r>
              <a:rPr lang="en-US" sz="2400" b="1" dirty="0"/>
              <a:t>-Thank the Lord Jesus Christ for His Grace, Love, and Compassion in The Mighty Name of our Lord Jesus Christ. Amen.</a:t>
            </a:r>
          </a:p>
          <a:p>
            <a:pPr marL="0" indent="0">
              <a:buNone/>
            </a:pPr>
            <a:endParaRPr lang="en-US" dirty="0"/>
          </a:p>
        </p:txBody>
      </p:sp>
    </p:spTree>
    <p:extLst>
      <p:ext uri="{BB962C8B-B14F-4D97-AF65-F5344CB8AC3E}">
        <p14:creationId xmlns:p14="http://schemas.microsoft.com/office/powerpoint/2010/main" val="274398849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31394" y="635730"/>
            <a:ext cx="8596668" cy="5632548"/>
          </a:xfrm>
        </p:spPr>
        <p:txBody>
          <a:bodyPr>
            <a:noAutofit/>
          </a:bodyPr>
          <a:lstStyle/>
          <a:p>
            <a:pPr marL="0" indent="0">
              <a:buNone/>
            </a:pPr>
            <a:r>
              <a:rPr lang="en-US" b="1" dirty="0">
                <a:solidFill>
                  <a:srgbClr val="7030A0"/>
                </a:solidFill>
                <a:effectLst>
                  <a:outerShdw dist="35941" dir="2700000" sy="50000" kx="2115830" algn="bl">
                    <a:srgbClr val="C0C0C0">
                      <a:alpha val="80000"/>
                    </a:srgbClr>
                  </a:outerShdw>
                </a:effectLst>
                <a:latin typeface="Arial Black" panose="020B0A04020102020204" pitchFamily="34" charset="0"/>
              </a:rPr>
              <a:t>Two Questions at the end of each Lecture: </a:t>
            </a:r>
            <a:r>
              <a:rPr lang="en-US" b="1" dirty="0">
                <a:solidFill>
                  <a:srgbClr val="FF0000"/>
                </a:solidFill>
                <a:effectLst>
                  <a:outerShdw dist="35941" dir="2700000" sy="50000" kx="2115830" algn="bl">
                    <a:srgbClr val="C0C0C0">
                      <a:alpha val="80000"/>
                    </a:srgbClr>
                  </a:outerShdw>
                </a:effectLst>
                <a:latin typeface="Arial Black" panose="020B0A04020102020204" pitchFamily="34" charset="0"/>
              </a:rPr>
              <a:t>Win 200 USD</a:t>
            </a:r>
          </a:p>
          <a:p>
            <a:r>
              <a:rPr lang="en-US" b="1" dirty="0"/>
              <a:t>The Ministry will set 300 questions for the 150 Holiness Lectures.</a:t>
            </a:r>
          </a:p>
          <a:p>
            <a:r>
              <a:rPr lang="en-US" b="1" dirty="0"/>
              <a:t>Each Holiness Lecture has 2 multiple choice questions.</a:t>
            </a:r>
          </a:p>
          <a:p>
            <a:r>
              <a:rPr lang="en-US" b="1" dirty="0"/>
              <a:t>Each question has 6 choices (a to f) to choose from and only one is correct.</a:t>
            </a:r>
          </a:p>
          <a:p>
            <a:r>
              <a:rPr lang="en-US" b="1" dirty="0"/>
              <a:t>You are going to write down your answers to each question.</a:t>
            </a:r>
          </a:p>
          <a:p>
            <a:r>
              <a:rPr lang="en-US" b="1" dirty="0"/>
              <a:t>After the 150</a:t>
            </a:r>
            <a:r>
              <a:rPr lang="en-US" b="1" baseline="30000" dirty="0"/>
              <a:t>th</a:t>
            </a:r>
            <a:r>
              <a:rPr lang="en-US" b="1" dirty="0"/>
              <a:t> Holiness Lecture you will send your answers to all the </a:t>
            </a:r>
            <a:r>
              <a:rPr lang="en-US" b="1" dirty="0" smtClean="0"/>
              <a:t>300 </a:t>
            </a:r>
            <a:r>
              <a:rPr lang="en-US" b="1" dirty="0"/>
              <a:t>questions by E-mail to the Ministry and </a:t>
            </a:r>
            <a:r>
              <a:rPr lang="en-US" b="1" u="sng" dirty="0">
                <a:solidFill>
                  <a:srgbClr val="C00000"/>
                </a:solidFill>
              </a:rPr>
              <a:t>ANYONE who is the first to submit his/her answers with the highest marks will win 200 USD</a:t>
            </a:r>
            <a:r>
              <a:rPr lang="en-US" b="1" dirty="0"/>
              <a:t>. The Ministry will send the money to him/her through Western Union. </a:t>
            </a:r>
            <a:r>
              <a:rPr lang="en-US" b="1" dirty="0">
                <a:solidFill>
                  <a:srgbClr val="FF0000"/>
                </a:solidFill>
              </a:rPr>
              <a:t>The</a:t>
            </a:r>
            <a:r>
              <a:rPr lang="en-US" b="1" dirty="0"/>
              <a:t> </a:t>
            </a:r>
            <a:r>
              <a:rPr lang="en-US" b="1" dirty="0">
                <a:solidFill>
                  <a:srgbClr val="FF0000"/>
                </a:solidFill>
              </a:rPr>
              <a:t>amount might be increased</a:t>
            </a:r>
            <a:r>
              <a:rPr lang="en-US" b="1" dirty="0"/>
              <a:t>.</a:t>
            </a:r>
          </a:p>
          <a:p>
            <a:r>
              <a:rPr lang="en-US" b="1" dirty="0"/>
              <a:t>Also anyone who scores more than 150 will receive a certificate.</a:t>
            </a:r>
          </a:p>
          <a:p>
            <a:r>
              <a:rPr lang="en-US" b="1" dirty="0"/>
              <a:t> The E-mail address to be used to send your answers will be:   </a:t>
            </a:r>
            <a:endParaRPr lang="en-US" b="1" dirty="0" smtClean="0"/>
          </a:p>
          <a:p>
            <a:pPr marL="0" indent="0">
              <a:buNone/>
            </a:pPr>
            <a:r>
              <a:rPr lang="en-US" b="1" dirty="0"/>
              <a:t> </a:t>
            </a:r>
            <a:r>
              <a:rPr lang="en-US" b="1" dirty="0" smtClean="0"/>
              <a:t>     </a:t>
            </a:r>
            <a:r>
              <a:rPr lang="en-US" b="1" dirty="0" smtClean="0">
                <a:solidFill>
                  <a:srgbClr val="FF0000"/>
                </a:solidFill>
              </a:rPr>
              <a:t>worldwidebws@gmail.com</a:t>
            </a:r>
            <a:endParaRPr lang="en-US" b="1" dirty="0">
              <a:solidFill>
                <a:srgbClr val="FF0000"/>
              </a:solidFill>
            </a:endParaRPr>
          </a:p>
          <a:p>
            <a:r>
              <a:rPr lang="en-US" b="1" dirty="0"/>
              <a:t>For the moment prayerfully watch or listen to each Lecture, look for a book and pen, and write down any letter from a to f corresponding to your answer under each of the two questions under each Lecture.</a:t>
            </a:r>
          </a:p>
          <a:p>
            <a:pPr marL="0" indent="0">
              <a:buNone/>
            </a:pPr>
            <a:endParaRPr lang="en-US" dirty="0"/>
          </a:p>
        </p:txBody>
      </p:sp>
    </p:spTree>
    <p:extLst>
      <p:ext uri="{BB962C8B-B14F-4D97-AF65-F5344CB8AC3E}">
        <p14:creationId xmlns:p14="http://schemas.microsoft.com/office/powerpoint/2010/main" val="219550599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41740" y="1078763"/>
            <a:ext cx="8596668" cy="4484909"/>
          </a:xfrm>
        </p:spPr>
        <p:txBody>
          <a:bodyPr>
            <a:normAutofit lnSpcReduction="10000"/>
          </a:bodyPr>
          <a:lstStyle/>
          <a:p>
            <a:pPr marL="0" indent="0" algn="ctr">
              <a:buNone/>
            </a:pPr>
            <a:r>
              <a:rPr lang="en-US" sz="36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10  </a:t>
            </a:r>
            <a:r>
              <a:rPr lang="en-US" sz="3600" b="1" dirty="0">
                <a:solidFill>
                  <a:srgbClr val="7030A0"/>
                </a:solidFill>
                <a:effectLst>
                  <a:outerShdw dist="35941" dir="2700000" sy="50000" kx="2115830" algn="bl">
                    <a:srgbClr val="C0C0C0">
                      <a:alpha val="80000"/>
                    </a:srgbClr>
                  </a:outerShdw>
                </a:effectLst>
                <a:latin typeface="Arial Black" panose="020B0A04020102020204" pitchFamily="34" charset="0"/>
              </a:rPr>
              <a:t>Lecture 1 Questions</a:t>
            </a:r>
          </a:p>
          <a:p>
            <a:pPr marL="0" indent="0">
              <a:buNone/>
            </a:pPr>
            <a:r>
              <a:rPr lang="en-US" sz="2400" b="1" dirty="0"/>
              <a:t>1) According to Lecture 1 which of the following Scriptures clearly teach about</a:t>
            </a:r>
            <a:r>
              <a:rPr lang="en-US" sz="2400" b="1" i="1" dirty="0"/>
              <a:t> Sanctification</a:t>
            </a:r>
            <a:r>
              <a:rPr lang="en-US" sz="2400" b="1" dirty="0"/>
              <a:t> and </a:t>
            </a:r>
            <a:r>
              <a:rPr lang="en-US" sz="2400" b="1" dirty="0" smtClean="0"/>
              <a:t>  </a:t>
            </a:r>
            <a:r>
              <a:rPr lang="en-US" sz="2400" b="1" i="1" dirty="0" smtClean="0"/>
              <a:t>Holiness</a:t>
            </a:r>
            <a:r>
              <a:rPr lang="en-US" sz="2400" b="1" dirty="0" smtClean="0"/>
              <a:t> </a:t>
            </a:r>
            <a:r>
              <a:rPr lang="en-US" sz="2400" b="1" dirty="0"/>
              <a:t>together?</a:t>
            </a:r>
          </a:p>
          <a:p>
            <a:pPr marL="0" indent="0">
              <a:buNone/>
            </a:pPr>
            <a:r>
              <a:rPr lang="en-US" sz="2400" b="1" dirty="0"/>
              <a:t>a) 1 Thessalonian 4:3a and Leviticus 11:44a.  </a:t>
            </a:r>
          </a:p>
          <a:p>
            <a:pPr marL="0" indent="0">
              <a:buNone/>
            </a:pPr>
            <a:r>
              <a:rPr lang="en-US" sz="2400" b="1" dirty="0"/>
              <a:t>b) Leviticus 11:44a and Leviticus 20:7</a:t>
            </a:r>
          </a:p>
          <a:p>
            <a:pPr marL="0" indent="0">
              <a:buNone/>
            </a:pPr>
            <a:r>
              <a:rPr lang="en-US" sz="2400" b="1" dirty="0"/>
              <a:t>c) 1 Thessalonian 4:3a and 1 Thessalonians 5:23</a:t>
            </a:r>
          </a:p>
          <a:p>
            <a:pPr marL="0" indent="0">
              <a:buNone/>
            </a:pPr>
            <a:r>
              <a:rPr lang="en-US" sz="2400" b="1" dirty="0"/>
              <a:t>d) 1 Thessalonians 5:23 and Leviticus 20:7</a:t>
            </a:r>
          </a:p>
          <a:p>
            <a:pPr marL="0" indent="0">
              <a:buNone/>
            </a:pPr>
            <a:r>
              <a:rPr lang="en-US" sz="2400" b="1" dirty="0"/>
              <a:t>e) All of the above</a:t>
            </a:r>
          </a:p>
          <a:p>
            <a:pPr marL="0" indent="0">
              <a:buNone/>
            </a:pPr>
            <a:r>
              <a:rPr lang="en-US" sz="2400" b="1" dirty="0"/>
              <a:t>f) None of the above</a:t>
            </a:r>
          </a:p>
          <a:p>
            <a:pPr marL="0" indent="0">
              <a:buNone/>
            </a:pPr>
            <a:endParaRPr lang="en-US" dirty="0"/>
          </a:p>
        </p:txBody>
      </p:sp>
    </p:spTree>
    <p:extLst>
      <p:ext uri="{BB962C8B-B14F-4D97-AF65-F5344CB8AC3E}">
        <p14:creationId xmlns:p14="http://schemas.microsoft.com/office/powerpoint/2010/main" val="331777485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22044" y="1104521"/>
            <a:ext cx="8596668" cy="4484909"/>
          </a:xfrm>
        </p:spPr>
        <p:txBody>
          <a:bodyPr>
            <a:normAutofit lnSpcReduction="10000"/>
          </a:bodyPr>
          <a:lstStyle/>
          <a:p>
            <a:pPr marL="0" indent="0">
              <a:buNone/>
            </a:pPr>
            <a:r>
              <a:rPr lang="en-US" sz="2800" b="1" dirty="0"/>
              <a:t>2) According to Lecture 1 which of the </a:t>
            </a:r>
            <a:r>
              <a:rPr lang="en-US" sz="2800" b="1" dirty="0" smtClean="0"/>
              <a:t>     following </a:t>
            </a:r>
            <a:r>
              <a:rPr lang="en-US" sz="2800" b="1" dirty="0"/>
              <a:t>Scripture(s) mention(s) directly Holiness, Blamelessness, and Spotlessness?</a:t>
            </a:r>
          </a:p>
          <a:p>
            <a:pPr marL="0" indent="0">
              <a:buNone/>
            </a:pPr>
            <a:r>
              <a:rPr lang="en-US" sz="2800" b="1" dirty="0"/>
              <a:t>a)  2 Peter 3:14 and Ephesians 5:27</a:t>
            </a:r>
          </a:p>
          <a:p>
            <a:pPr marL="0" indent="0">
              <a:buNone/>
            </a:pPr>
            <a:r>
              <a:rPr lang="en-US" sz="2800" b="1" dirty="0"/>
              <a:t>b) Ephesians 4:24, and (Romans 14:17).</a:t>
            </a:r>
          </a:p>
          <a:p>
            <a:pPr marL="0" indent="0">
              <a:buNone/>
            </a:pPr>
            <a:r>
              <a:rPr lang="en-US" sz="2800" b="1" dirty="0"/>
              <a:t>c) Ephesians 5:27 </a:t>
            </a:r>
          </a:p>
          <a:p>
            <a:pPr marL="0" indent="0">
              <a:buNone/>
            </a:pPr>
            <a:r>
              <a:rPr lang="en-US" sz="2800" b="1" dirty="0"/>
              <a:t>d) b and c above</a:t>
            </a:r>
          </a:p>
          <a:p>
            <a:pPr marL="0" indent="0">
              <a:buNone/>
            </a:pPr>
            <a:r>
              <a:rPr lang="en-US" sz="2800" b="1" dirty="0"/>
              <a:t>e) All of the above</a:t>
            </a:r>
          </a:p>
          <a:p>
            <a:pPr marL="0" indent="0">
              <a:buNone/>
            </a:pPr>
            <a:r>
              <a:rPr lang="en-US" sz="2800" b="1" dirty="0"/>
              <a:t>f) None of the above</a:t>
            </a:r>
          </a:p>
          <a:p>
            <a:pPr marL="0" indent="0">
              <a:buNone/>
            </a:pPr>
            <a:endParaRPr lang="en-US" dirty="0"/>
          </a:p>
        </p:txBody>
      </p:sp>
    </p:spTree>
    <p:extLst>
      <p:ext uri="{BB962C8B-B14F-4D97-AF65-F5344CB8AC3E}">
        <p14:creationId xmlns:p14="http://schemas.microsoft.com/office/powerpoint/2010/main" val="727874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90917" y="1171977"/>
            <a:ext cx="9285668" cy="5235262"/>
          </a:xfrm>
        </p:spPr>
        <p:txBody>
          <a:bodyPr>
            <a:normAutofit fontScale="55000" lnSpcReduction="20000"/>
          </a:bodyPr>
          <a:lstStyle/>
          <a:p>
            <a:pPr marL="0" indent="0">
              <a:buNone/>
            </a:pPr>
            <a:r>
              <a:rPr lang="en-US" sz="7300" b="1" dirty="0">
                <a:solidFill>
                  <a:srgbClr val="7030A0"/>
                </a:solidFill>
                <a:effectLst>
                  <a:outerShdw dist="35941" dir="2700000" sy="50000" kx="2115830" algn="bl">
                    <a:srgbClr val="C0C0C0">
                      <a:alpha val="80000"/>
                    </a:srgbClr>
                  </a:outerShdw>
                </a:effectLst>
                <a:latin typeface="Arial Black" panose="020B0A04020102020204" pitchFamily="34" charset="0"/>
              </a:rPr>
              <a:t>The YouTube Channel that the 150 Lectures will be uploaded on is:</a:t>
            </a:r>
          </a:p>
          <a:p>
            <a:pPr marL="0" indent="0">
              <a:spcBef>
                <a:spcPts val="0"/>
              </a:spcBef>
              <a:buNone/>
            </a:pPr>
            <a:r>
              <a:rPr lang="en-US" sz="5400" b="1" dirty="0">
                <a:solidFill>
                  <a:srgbClr val="FF0000"/>
                </a:solidFill>
                <a:effectLst>
                  <a:outerShdw dist="35941" dir="2700000" sy="50000" kx="2115830" algn="bl">
                    <a:srgbClr val="C0C0C0">
                      <a:alpha val="80000"/>
                    </a:srgbClr>
                  </a:outerShdw>
                </a:effectLst>
                <a:latin typeface="Arial Black" panose="020B0A04020102020204" pitchFamily="34" charset="0"/>
              </a:rPr>
              <a:t>    </a:t>
            </a:r>
            <a:r>
              <a:rPr lang="en-US" sz="8800" b="1" dirty="0">
                <a:solidFill>
                  <a:srgbClr val="FF0000"/>
                </a:solidFill>
                <a:effectLst>
                  <a:outerShdw dist="35941" dir="2700000" sy="50000" kx="2115830" algn="bl">
                    <a:srgbClr val="C0C0C0">
                      <a:alpha val="80000"/>
                    </a:srgbClr>
                  </a:outerShdw>
                </a:effectLst>
                <a:latin typeface="Arial Black" panose="020B0A04020102020204" pitchFamily="34" charset="0"/>
              </a:rPr>
              <a:t>Worldwide Believers          </a:t>
            </a:r>
          </a:p>
          <a:p>
            <a:pPr marL="0" indent="0">
              <a:spcBef>
                <a:spcPts val="0"/>
              </a:spcBef>
              <a:buNone/>
            </a:pPr>
            <a:r>
              <a:rPr lang="en-US" sz="8800" b="1" dirty="0">
                <a:solidFill>
                  <a:srgbClr val="FF0000"/>
                </a:solidFill>
                <a:effectLst>
                  <a:outerShdw dist="35941" dir="2700000" sy="50000" kx="2115830" algn="bl">
                    <a:srgbClr val="C0C0C0">
                      <a:alpha val="80000"/>
                    </a:srgbClr>
                  </a:outerShdw>
                </a:effectLst>
                <a:latin typeface="Arial Black" panose="020B0A04020102020204" pitchFamily="34" charset="0"/>
              </a:rPr>
              <a:t>  without Spots Movement </a:t>
            </a:r>
          </a:p>
          <a:p>
            <a:pPr marL="0" indent="0">
              <a:spcBef>
                <a:spcPts val="0"/>
              </a:spcBef>
              <a:buNone/>
            </a:pPr>
            <a:r>
              <a:rPr lang="en-US" sz="5400" b="1" dirty="0">
                <a:solidFill>
                  <a:schemeClr val="accent4"/>
                </a:solidFill>
                <a:effectLst>
                  <a:outerShdw dist="35941" dir="2700000" sy="50000" kx="2115830" algn="bl">
                    <a:srgbClr val="C0C0C0">
                      <a:alpha val="80000"/>
                    </a:srgbClr>
                  </a:outerShdw>
                </a:effectLst>
                <a:latin typeface="Arial Black" panose="020B0A04020102020204" pitchFamily="34" charset="0"/>
              </a:rPr>
              <a:t>In this respect, please </a:t>
            </a:r>
            <a:r>
              <a:rPr lang="en-US" sz="5400" b="1" dirty="0">
                <a:solidFill>
                  <a:srgbClr val="C00000"/>
                </a:solidFill>
                <a:effectLst>
                  <a:outerShdw dist="35941" dir="2700000" sy="50000" kx="2115830" algn="bl">
                    <a:srgbClr val="C0C0C0">
                      <a:alpha val="80000"/>
                    </a:srgbClr>
                  </a:outerShdw>
                </a:effectLst>
                <a:latin typeface="Arial Black" panose="020B0A04020102020204" pitchFamily="34" charset="0"/>
              </a:rPr>
              <a:t>subscribe to the Channel </a:t>
            </a:r>
            <a:r>
              <a:rPr lang="en-US" sz="5400" b="1" dirty="0">
                <a:solidFill>
                  <a:schemeClr val="accent4"/>
                </a:solidFill>
                <a:effectLst>
                  <a:outerShdw dist="35941" dir="2700000" sy="50000" kx="2115830" algn="bl">
                    <a:srgbClr val="C0C0C0">
                      <a:alpha val="80000"/>
                    </a:srgbClr>
                  </a:outerShdw>
                </a:effectLst>
                <a:latin typeface="Arial Black" panose="020B0A04020102020204" pitchFamily="34" charset="0"/>
              </a:rPr>
              <a:t>so that immediately every Lecture is uploaded you would study it and shall be richly blessed in the Mighty Name of our Lord and Savior Jesus Christ. Amen.</a:t>
            </a:r>
            <a:endParaRPr lang="en-US" sz="5400" dirty="0">
              <a:solidFill>
                <a:schemeClr val="accent4"/>
              </a:solidFill>
            </a:endParaRPr>
          </a:p>
        </p:txBody>
      </p:sp>
    </p:spTree>
    <p:extLst>
      <p:ext uri="{BB962C8B-B14F-4D97-AF65-F5344CB8AC3E}">
        <p14:creationId xmlns:p14="http://schemas.microsoft.com/office/powerpoint/2010/main" val="205087646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91734" y="1400734"/>
            <a:ext cx="8596668" cy="3880773"/>
          </a:xfrm>
        </p:spPr>
        <p:txBody>
          <a:bodyPr>
            <a:normAutofit/>
          </a:bodyPr>
          <a:lstStyle/>
          <a:p>
            <a:pPr marL="0" indent="0" algn="ctr">
              <a:spcBef>
                <a:spcPts val="0"/>
              </a:spcBef>
              <a:buNone/>
            </a:pPr>
            <a:r>
              <a:rPr lang="en-US" sz="5400" b="1" dirty="0">
                <a:solidFill>
                  <a:srgbClr val="FF0000"/>
                </a:solidFill>
                <a:effectLst>
                  <a:outerShdw dist="35941" dir="2700000" sy="50000" kx="2115830" algn="bl">
                    <a:srgbClr val="C0C0C0">
                      <a:alpha val="80000"/>
                    </a:srgbClr>
                  </a:outerShdw>
                </a:effectLst>
                <a:latin typeface="Arial Black" panose="020B0A04020102020204" pitchFamily="34" charset="0"/>
              </a:rPr>
              <a:t>Please</a:t>
            </a:r>
            <a:r>
              <a:rPr lang="en-US" sz="5400" b="1" dirty="0">
                <a:solidFill>
                  <a:srgbClr val="7030A0"/>
                </a:solidFill>
                <a:effectLst>
                  <a:outerShdw dist="35941" dir="2700000" sy="50000" kx="2115830" algn="bl">
                    <a:srgbClr val="C0C0C0">
                      <a:alpha val="80000"/>
                    </a:srgbClr>
                  </a:outerShdw>
                </a:effectLst>
                <a:latin typeface="Arial Black" panose="020B0A04020102020204" pitchFamily="34" charset="0"/>
              </a:rPr>
              <a:t> </a:t>
            </a:r>
            <a:endParaRPr lang="en-US" sz="5400" b="1" dirty="0" smtClean="0">
              <a:solidFill>
                <a:srgbClr val="7030A0"/>
              </a:solidFill>
              <a:effectLst>
                <a:outerShdw dist="35941" dir="2700000" sy="50000" kx="2115830" algn="bl">
                  <a:srgbClr val="C0C0C0">
                    <a:alpha val="80000"/>
                  </a:srgbClr>
                </a:outerShdw>
              </a:effectLst>
              <a:latin typeface="Arial Black" panose="020B0A04020102020204" pitchFamily="34" charset="0"/>
            </a:endParaRPr>
          </a:p>
          <a:p>
            <a:pPr marL="0" indent="0" algn="ctr">
              <a:spcBef>
                <a:spcPts val="0"/>
              </a:spcBef>
              <a:buNone/>
            </a:pPr>
            <a:r>
              <a:rPr lang="en-US" sz="54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don’t </a:t>
            </a:r>
          </a:p>
          <a:p>
            <a:pPr marL="0" indent="0" algn="ctr">
              <a:spcBef>
                <a:spcPts val="0"/>
              </a:spcBef>
              <a:buNone/>
            </a:pPr>
            <a:r>
              <a:rPr lang="en-US" sz="5400" b="1" dirty="0" smtClean="0">
                <a:solidFill>
                  <a:schemeClr val="accent4"/>
                </a:solidFill>
                <a:effectLst>
                  <a:outerShdw dist="35941" dir="2700000" sy="50000" kx="2115830" algn="bl">
                    <a:srgbClr val="C0C0C0">
                      <a:alpha val="80000"/>
                    </a:srgbClr>
                  </a:outerShdw>
                </a:effectLst>
                <a:latin typeface="Arial Black" panose="020B0A04020102020204" pitchFamily="34" charset="0"/>
              </a:rPr>
              <a:t>miss</a:t>
            </a:r>
            <a:r>
              <a:rPr lang="en-US" sz="54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 </a:t>
            </a:r>
          </a:p>
          <a:p>
            <a:pPr marL="0" indent="0" algn="ctr">
              <a:spcBef>
                <a:spcPts val="0"/>
              </a:spcBef>
              <a:buNone/>
            </a:pPr>
            <a:r>
              <a:rPr lang="en-US" sz="5400" b="1" dirty="0" smtClean="0">
                <a:solidFill>
                  <a:srgbClr val="0070C0"/>
                </a:solidFill>
                <a:effectLst>
                  <a:outerShdw dist="35941" dir="2700000" sy="50000" kx="2115830" algn="bl">
                    <a:srgbClr val="C0C0C0">
                      <a:alpha val="80000"/>
                    </a:srgbClr>
                  </a:outerShdw>
                </a:effectLst>
                <a:latin typeface="Arial Black" panose="020B0A04020102020204" pitchFamily="34" charset="0"/>
              </a:rPr>
              <a:t>Lecture 2</a:t>
            </a:r>
            <a:endParaRPr lang="en-US" sz="5400" dirty="0">
              <a:solidFill>
                <a:srgbClr val="0070C0"/>
              </a:solidFill>
            </a:endParaRPr>
          </a:p>
        </p:txBody>
      </p:sp>
    </p:spTree>
    <p:extLst>
      <p:ext uri="{BB962C8B-B14F-4D97-AF65-F5344CB8AC3E}">
        <p14:creationId xmlns:p14="http://schemas.microsoft.com/office/powerpoint/2010/main" val="167750019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10674" y="1478008"/>
            <a:ext cx="8596668" cy="3880773"/>
          </a:xfrm>
        </p:spPr>
        <p:txBody>
          <a:bodyPr>
            <a:normAutofit/>
          </a:bodyPr>
          <a:lstStyle/>
          <a:p>
            <a:pPr marL="0" indent="0">
              <a:buNone/>
            </a:pPr>
            <a:endParaRPr lang="en-US" sz="2800" b="1" dirty="0" smtClean="0">
              <a:solidFill>
                <a:srgbClr val="7030A0"/>
              </a:solidFill>
              <a:effectLst>
                <a:outerShdw dist="35941" dir="2700000" sy="50000" kx="2115830" algn="bl">
                  <a:srgbClr val="C0C0C0">
                    <a:alpha val="80000"/>
                  </a:srgbClr>
                </a:outerShdw>
              </a:effectLst>
              <a:latin typeface="Arial Black" panose="020B0A04020102020204" pitchFamily="34" charset="0"/>
            </a:endParaRPr>
          </a:p>
          <a:p>
            <a:pPr marL="0" indent="0">
              <a:buNone/>
            </a:pPr>
            <a:r>
              <a:rPr lang="en-US" sz="28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Please see you in Lecture 2 in The Mighty Name of our Lord and Savior Jesus Christ. Amen. </a:t>
            </a:r>
          </a:p>
          <a:p>
            <a:pPr marL="0" indent="0">
              <a:buNone/>
            </a:pPr>
            <a:r>
              <a:rPr lang="en-US" sz="2800" b="1" dirty="0" smtClean="0">
                <a:solidFill>
                  <a:schemeClr val="accent6"/>
                </a:solidFill>
                <a:effectLst>
                  <a:outerShdw dist="35941" dir="2700000" sy="50000" kx="2115830" algn="bl">
                    <a:srgbClr val="C0C0C0">
                      <a:alpha val="80000"/>
                    </a:srgbClr>
                  </a:outerShdw>
                </a:effectLst>
                <a:latin typeface="Arial Black" panose="020B0A04020102020204" pitchFamily="34" charset="0"/>
              </a:rPr>
              <a:t>Remain blessed.</a:t>
            </a:r>
          </a:p>
          <a:p>
            <a:pPr marL="0" indent="0">
              <a:buNone/>
            </a:pPr>
            <a:r>
              <a:rPr lang="en-US" sz="2800" b="1" dirty="0" smtClean="0">
                <a:solidFill>
                  <a:schemeClr val="accent5"/>
                </a:solidFill>
                <a:effectLst>
                  <a:outerShdw dist="35941" dir="2700000" sy="50000" kx="2115830" algn="bl">
                    <a:srgbClr val="C0C0C0">
                      <a:alpha val="80000"/>
                    </a:srgbClr>
                  </a:outerShdw>
                </a:effectLst>
                <a:latin typeface="Arial Black" panose="020B0A04020102020204" pitchFamily="34" charset="0"/>
              </a:rPr>
              <a:t>Bye-bye.</a:t>
            </a:r>
            <a:endParaRPr lang="en-US" sz="2800" dirty="0">
              <a:solidFill>
                <a:schemeClr val="accent5"/>
              </a:solidFill>
            </a:endParaRPr>
          </a:p>
        </p:txBody>
      </p:sp>
    </p:spTree>
    <p:extLst>
      <p:ext uri="{BB962C8B-B14F-4D97-AF65-F5344CB8AC3E}">
        <p14:creationId xmlns:p14="http://schemas.microsoft.com/office/powerpoint/2010/main" val="1192233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59915" y="1259067"/>
            <a:ext cx="8596668" cy="5051580"/>
          </a:xfrm>
        </p:spPr>
        <p:txBody>
          <a:bodyPr>
            <a:noAutofit/>
          </a:bodyPr>
          <a:lstStyle/>
          <a:p>
            <a:pPr marL="0" indent="0">
              <a:buNone/>
            </a:pPr>
            <a:r>
              <a:rPr lang="en-US" sz="2000" b="1" dirty="0">
                <a:solidFill>
                  <a:srgbClr val="7030A0"/>
                </a:solidFill>
                <a:effectLst>
                  <a:outerShdw dist="35941" dir="2700000" sy="50000" kx="2115830" algn="bl">
                    <a:srgbClr val="C0C0C0">
                      <a:alpha val="80000"/>
                    </a:srgbClr>
                  </a:outerShdw>
                </a:effectLst>
                <a:latin typeface="Arial Black" panose="020B0A04020102020204" pitchFamily="34" charset="0"/>
              </a:rPr>
              <a:t>1) Introduction to Our Holiness Unto The Lord Revival Study </a:t>
            </a:r>
          </a:p>
          <a:p>
            <a:pPr marL="0" indent="0">
              <a:buNone/>
            </a:pPr>
            <a:r>
              <a:rPr lang="en-US" sz="2000" b="1" dirty="0">
                <a:solidFill>
                  <a:srgbClr val="7030A0"/>
                </a:solidFill>
                <a:effectLst>
                  <a:outerShdw dist="35941" dir="2700000" sy="50000" kx="2115830" algn="bl">
                    <a:srgbClr val="C0C0C0">
                      <a:alpha val="80000"/>
                    </a:srgbClr>
                  </a:outerShdw>
                </a:effectLst>
                <a:latin typeface="Arial Black" panose="020B0A04020102020204" pitchFamily="34" charset="0"/>
              </a:rPr>
              <a:t>2) Introduction to Lecture 1 </a:t>
            </a:r>
            <a:r>
              <a:rPr lang="en-US" sz="20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Topic</a:t>
            </a:r>
          </a:p>
          <a:p>
            <a:pPr marL="0" indent="0">
              <a:buNone/>
            </a:pPr>
            <a:r>
              <a:rPr lang="en-US" sz="20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3) Our Goal for Lecture 1</a:t>
            </a:r>
            <a:endParaRPr lang="en-US" sz="2000" b="1" dirty="0">
              <a:solidFill>
                <a:srgbClr val="7030A0"/>
              </a:solidFill>
              <a:effectLst>
                <a:outerShdw dist="35941" dir="2700000" sy="50000" kx="2115830" algn="bl">
                  <a:srgbClr val="C0C0C0">
                    <a:alpha val="80000"/>
                  </a:srgbClr>
                </a:outerShdw>
              </a:effectLst>
              <a:latin typeface="Arial Black" panose="020B0A04020102020204" pitchFamily="34" charset="0"/>
            </a:endParaRPr>
          </a:p>
          <a:p>
            <a:pPr marL="0" indent="0">
              <a:buNone/>
            </a:pPr>
            <a:r>
              <a:rPr lang="en-US" sz="2000" b="1" dirty="0">
                <a:solidFill>
                  <a:srgbClr val="7030A0"/>
                </a:solidFill>
                <a:effectLst>
                  <a:outerShdw dist="35941" dir="2700000" sy="50000" kx="2115830" algn="bl">
                    <a:srgbClr val="C0C0C0">
                      <a:alpha val="80000"/>
                    </a:srgbClr>
                  </a:outerShdw>
                </a:effectLst>
                <a:latin typeface="Arial Black" panose="020B0A04020102020204" pitchFamily="34" charset="0"/>
              </a:rPr>
              <a:t>4</a:t>
            </a:r>
            <a:r>
              <a:rPr lang="en-US" sz="20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 </a:t>
            </a:r>
            <a:r>
              <a:rPr lang="en-US" sz="2000" b="1" dirty="0">
                <a:solidFill>
                  <a:srgbClr val="7030A0"/>
                </a:solidFill>
                <a:effectLst>
                  <a:outerShdw dist="35941" dir="2700000" sy="50000" kx="2115830" algn="bl">
                    <a:srgbClr val="C0C0C0">
                      <a:alpha val="80000"/>
                    </a:srgbClr>
                  </a:outerShdw>
                </a:effectLst>
                <a:latin typeface="Arial Black" panose="020B0A04020102020204" pitchFamily="34" charset="0"/>
              </a:rPr>
              <a:t>Opening Prayer</a:t>
            </a:r>
          </a:p>
          <a:p>
            <a:pPr marL="0" indent="0">
              <a:buNone/>
            </a:pPr>
            <a:r>
              <a:rPr lang="en-US" sz="2000" b="1" dirty="0">
                <a:solidFill>
                  <a:srgbClr val="7030A0"/>
                </a:solidFill>
                <a:effectLst>
                  <a:outerShdw dist="35941" dir="2700000" sy="50000" kx="2115830" algn="bl">
                    <a:srgbClr val="C0C0C0">
                      <a:alpha val="80000"/>
                    </a:srgbClr>
                  </a:outerShdw>
                </a:effectLst>
                <a:latin typeface="Arial Black" panose="020B0A04020102020204" pitchFamily="34" charset="0"/>
              </a:rPr>
              <a:t>5</a:t>
            </a:r>
            <a:r>
              <a:rPr lang="en-US" sz="20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 </a:t>
            </a:r>
            <a:r>
              <a:rPr lang="en-US" sz="2000" b="1" dirty="0">
                <a:solidFill>
                  <a:srgbClr val="7030A0"/>
                </a:solidFill>
                <a:effectLst>
                  <a:outerShdw dist="35941" dir="2700000" sy="50000" kx="2115830" algn="bl">
                    <a:srgbClr val="C0C0C0">
                      <a:alpha val="80000"/>
                    </a:srgbClr>
                  </a:outerShdw>
                </a:effectLst>
                <a:latin typeface="Arial Black" panose="020B0A04020102020204" pitchFamily="34" charset="0"/>
              </a:rPr>
              <a:t>Our Opening Scripture</a:t>
            </a:r>
          </a:p>
          <a:p>
            <a:pPr marL="0" indent="0">
              <a:buNone/>
            </a:pPr>
            <a:r>
              <a:rPr lang="en-US" sz="2000" b="1" dirty="0">
                <a:solidFill>
                  <a:srgbClr val="7030A0"/>
                </a:solidFill>
                <a:effectLst>
                  <a:outerShdw dist="35941" dir="2700000" sy="50000" kx="2115830" algn="bl">
                    <a:srgbClr val="C0C0C0">
                      <a:alpha val="80000"/>
                    </a:srgbClr>
                  </a:outerShdw>
                </a:effectLst>
                <a:latin typeface="Arial Black" panose="020B0A04020102020204" pitchFamily="34" charset="0"/>
              </a:rPr>
              <a:t>6</a:t>
            </a:r>
            <a:r>
              <a:rPr lang="en-US" sz="20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 </a:t>
            </a:r>
            <a:r>
              <a:rPr lang="en-US" sz="2000" b="1" dirty="0">
                <a:solidFill>
                  <a:srgbClr val="7030A0"/>
                </a:solidFill>
                <a:effectLst>
                  <a:outerShdw dist="35941" dir="2700000" sy="50000" kx="2115830" algn="bl">
                    <a:srgbClr val="C0C0C0">
                      <a:alpha val="80000"/>
                    </a:srgbClr>
                  </a:outerShdw>
                </a:effectLst>
                <a:latin typeface="Arial Black" panose="020B0A04020102020204" pitchFamily="34" charset="0"/>
              </a:rPr>
              <a:t>Some </a:t>
            </a:r>
            <a:r>
              <a:rPr lang="en-US" sz="20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examples </a:t>
            </a:r>
            <a:r>
              <a:rPr lang="en-US" sz="2000" b="1" dirty="0">
                <a:solidFill>
                  <a:srgbClr val="7030A0"/>
                </a:solidFill>
                <a:effectLst>
                  <a:outerShdw dist="35941" dir="2700000" sy="50000" kx="2115830" algn="bl">
                    <a:srgbClr val="C0C0C0">
                      <a:alpha val="80000"/>
                    </a:srgbClr>
                  </a:outerShdw>
                </a:effectLst>
                <a:latin typeface="Arial Black" panose="020B0A04020102020204" pitchFamily="34" charset="0"/>
              </a:rPr>
              <a:t>of </a:t>
            </a:r>
            <a:r>
              <a:rPr lang="en-US" sz="20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Holiness Terminology</a:t>
            </a:r>
            <a:endParaRPr lang="en-US" sz="2000" b="1" dirty="0">
              <a:solidFill>
                <a:srgbClr val="7030A0"/>
              </a:solidFill>
              <a:effectLst>
                <a:outerShdw dist="35941" dir="2700000" sy="50000" kx="2115830" algn="bl">
                  <a:srgbClr val="C0C0C0">
                    <a:alpha val="80000"/>
                  </a:srgbClr>
                </a:outerShdw>
              </a:effectLst>
              <a:latin typeface="Arial Black" panose="020B0A04020102020204" pitchFamily="34" charset="0"/>
            </a:endParaRPr>
          </a:p>
          <a:p>
            <a:pPr marL="0" indent="0">
              <a:buNone/>
            </a:pPr>
            <a:r>
              <a:rPr lang="en-US" sz="2000" b="1" dirty="0">
                <a:solidFill>
                  <a:srgbClr val="7030A0"/>
                </a:solidFill>
                <a:effectLst>
                  <a:outerShdw dist="35941" dir="2700000" sy="50000" kx="2115830" algn="bl">
                    <a:srgbClr val="C0C0C0">
                      <a:alpha val="80000"/>
                    </a:srgbClr>
                  </a:outerShdw>
                </a:effectLst>
                <a:latin typeface="Arial Black" panose="020B0A04020102020204" pitchFamily="34" charset="0"/>
              </a:rPr>
              <a:t>7</a:t>
            </a:r>
            <a:r>
              <a:rPr lang="en-US" sz="20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 Scriptures to keep in mind</a:t>
            </a:r>
            <a:endParaRPr lang="en-US" sz="2000" b="1" dirty="0">
              <a:solidFill>
                <a:srgbClr val="7030A0"/>
              </a:solidFill>
              <a:effectLst>
                <a:outerShdw dist="35941" dir="2700000" sy="50000" kx="2115830" algn="bl">
                  <a:srgbClr val="C0C0C0">
                    <a:alpha val="80000"/>
                  </a:srgbClr>
                </a:outerShdw>
              </a:effectLst>
              <a:latin typeface="Arial Black" panose="020B0A04020102020204" pitchFamily="34" charset="0"/>
            </a:endParaRPr>
          </a:p>
          <a:p>
            <a:pPr marL="0" indent="0">
              <a:buNone/>
            </a:pPr>
            <a:r>
              <a:rPr lang="en-US" sz="2000" b="1" dirty="0">
                <a:solidFill>
                  <a:srgbClr val="7030A0"/>
                </a:solidFill>
                <a:effectLst>
                  <a:outerShdw dist="35941" dir="2700000" sy="50000" kx="2115830" algn="bl">
                    <a:srgbClr val="C0C0C0">
                      <a:alpha val="80000"/>
                    </a:srgbClr>
                  </a:outerShdw>
                </a:effectLst>
                <a:latin typeface="Arial Black" panose="020B0A04020102020204" pitchFamily="34" charset="0"/>
              </a:rPr>
              <a:t>8</a:t>
            </a:r>
            <a:r>
              <a:rPr lang="en-US" sz="20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 </a:t>
            </a:r>
            <a:r>
              <a:rPr lang="en-US" sz="2000" b="1" dirty="0">
                <a:solidFill>
                  <a:srgbClr val="7030A0"/>
                </a:solidFill>
                <a:effectLst>
                  <a:outerShdw dist="35941" dir="2700000" sy="50000" kx="2115830" algn="bl">
                    <a:srgbClr val="C0C0C0">
                      <a:alpha val="80000"/>
                    </a:srgbClr>
                  </a:outerShdw>
                </a:effectLst>
                <a:latin typeface="Arial Black" panose="020B0A04020102020204" pitchFamily="34" charset="0"/>
              </a:rPr>
              <a:t>Closing Scriptures</a:t>
            </a:r>
          </a:p>
          <a:p>
            <a:pPr marL="0" indent="0">
              <a:buNone/>
            </a:pPr>
            <a:r>
              <a:rPr lang="en-US" sz="2000" b="1" dirty="0">
                <a:solidFill>
                  <a:srgbClr val="7030A0"/>
                </a:solidFill>
                <a:effectLst>
                  <a:outerShdw dist="35941" dir="2700000" sy="50000" kx="2115830" algn="bl">
                    <a:srgbClr val="C0C0C0">
                      <a:alpha val="80000"/>
                    </a:srgbClr>
                  </a:outerShdw>
                </a:effectLst>
                <a:latin typeface="Arial Black" panose="020B0A04020102020204" pitchFamily="34" charset="0"/>
              </a:rPr>
              <a:t>9</a:t>
            </a:r>
            <a:r>
              <a:rPr lang="en-US" sz="20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 </a:t>
            </a:r>
            <a:r>
              <a:rPr lang="en-US" sz="2000" b="1" dirty="0">
                <a:solidFill>
                  <a:srgbClr val="7030A0"/>
                </a:solidFill>
                <a:effectLst>
                  <a:outerShdw dist="35941" dir="2700000" sy="50000" kx="2115830" algn="bl">
                    <a:srgbClr val="C0C0C0">
                      <a:alpha val="80000"/>
                    </a:srgbClr>
                  </a:outerShdw>
                </a:effectLst>
                <a:latin typeface="Arial Black" panose="020B0A04020102020204" pitchFamily="34" charset="0"/>
              </a:rPr>
              <a:t>Closing Prayer</a:t>
            </a:r>
          </a:p>
          <a:p>
            <a:pPr marL="0" indent="0">
              <a:buNone/>
            </a:pPr>
            <a:r>
              <a:rPr lang="en-US" sz="20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10) </a:t>
            </a:r>
            <a:r>
              <a:rPr lang="en-US" sz="2000" b="1" dirty="0">
                <a:solidFill>
                  <a:srgbClr val="7030A0"/>
                </a:solidFill>
                <a:effectLst>
                  <a:outerShdw dist="35941" dir="2700000" sy="50000" kx="2115830" algn="bl">
                    <a:srgbClr val="C0C0C0">
                      <a:alpha val="80000"/>
                    </a:srgbClr>
                  </a:outerShdw>
                </a:effectLst>
                <a:latin typeface="Arial Black" panose="020B0A04020102020204" pitchFamily="34" charset="0"/>
              </a:rPr>
              <a:t>Lecture 1 Questions</a:t>
            </a:r>
          </a:p>
          <a:p>
            <a:endParaRPr lang="en-US" sz="2000" dirty="0">
              <a:solidFill>
                <a:srgbClr val="7030A0"/>
              </a:solidFill>
            </a:endParaRPr>
          </a:p>
        </p:txBody>
      </p:sp>
    </p:spTree>
    <p:extLst>
      <p:ext uri="{BB962C8B-B14F-4D97-AF65-F5344CB8AC3E}">
        <p14:creationId xmlns:p14="http://schemas.microsoft.com/office/powerpoint/2010/main" val="3057158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2848" y="1202029"/>
            <a:ext cx="8596668" cy="1320800"/>
          </a:xfrm>
        </p:spPr>
        <p:txBody>
          <a:bodyPr>
            <a:normAutofit fontScale="90000"/>
          </a:bodyPr>
          <a:lstStyle/>
          <a:p>
            <a:r>
              <a:rPr lang="en-US"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1 </a:t>
            </a:r>
            <a:r>
              <a:rPr lang="en-US" b="1" dirty="0">
                <a:solidFill>
                  <a:srgbClr val="7030A0"/>
                </a:solidFill>
                <a:effectLst>
                  <a:outerShdw dist="35941" dir="2700000" sy="50000" kx="2115830" algn="bl">
                    <a:srgbClr val="C0C0C0">
                      <a:alpha val="80000"/>
                    </a:srgbClr>
                  </a:outerShdw>
                </a:effectLst>
                <a:latin typeface="Arial Black" panose="020B0A04020102020204" pitchFamily="34" charset="0"/>
              </a:rPr>
              <a:t>Introduction to Our </a:t>
            </a:r>
            <a:r>
              <a:rPr lang="en-US"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Holiness Unto The Lord Revival Study </a:t>
            </a:r>
            <a:r>
              <a:rPr lang="en-US" b="1" dirty="0">
                <a:solidFill>
                  <a:srgbClr val="C00000"/>
                </a:solidFill>
                <a:effectLst>
                  <a:outerShdw dist="35941" dir="2700000" sy="50000" kx="2115830" algn="bl">
                    <a:srgbClr val="C0C0C0">
                      <a:alpha val="80000"/>
                    </a:srgbClr>
                  </a:outerShdw>
                </a:effectLst>
                <a:latin typeface="Arial Black" panose="020B0A04020102020204" pitchFamily="34" charset="0"/>
              </a:rPr>
              <a:t/>
            </a:r>
            <a:br>
              <a:rPr lang="en-US" b="1" dirty="0">
                <a:solidFill>
                  <a:srgbClr val="C00000"/>
                </a:solidFill>
                <a:effectLst>
                  <a:outerShdw dist="35941" dir="2700000" sy="50000" kx="2115830" algn="bl">
                    <a:srgbClr val="C0C0C0">
                      <a:alpha val="80000"/>
                    </a:srgbClr>
                  </a:outerShdw>
                </a:effectLst>
                <a:latin typeface="Arial Black" panose="020B0A04020102020204" pitchFamily="34" charset="0"/>
              </a:rPr>
            </a:br>
            <a:endParaRPr lang="en-US" dirty="0"/>
          </a:p>
        </p:txBody>
      </p:sp>
      <p:sp>
        <p:nvSpPr>
          <p:cNvPr id="3" name="Content Placeholder 2"/>
          <p:cNvSpPr>
            <a:spLocks noGrp="1"/>
          </p:cNvSpPr>
          <p:nvPr>
            <p:ph idx="1"/>
          </p:nvPr>
        </p:nvSpPr>
        <p:spPr>
          <a:xfrm>
            <a:off x="1122848" y="2149341"/>
            <a:ext cx="8596668" cy="3880773"/>
          </a:xfrm>
        </p:spPr>
        <p:txBody>
          <a:bodyPr>
            <a:normAutofit fontScale="92500" lnSpcReduction="20000"/>
          </a:bodyPr>
          <a:lstStyle/>
          <a:p>
            <a:pPr marL="0" indent="0">
              <a:buNone/>
            </a:pPr>
            <a:r>
              <a:rPr lang="en-US" sz="2400" b="1" dirty="0" smtClean="0">
                <a:solidFill>
                  <a:srgbClr val="C00000"/>
                </a:solidFill>
                <a:effectLst>
                  <a:outerShdw dist="35941" dir="2700000" sy="50000" kx="2115830" algn="bl">
                    <a:srgbClr val="C0C0C0">
                      <a:alpha val="80000"/>
                    </a:srgbClr>
                  </a:outerShdw>
                </a:effectLst>
                <a:latin typeface="Arial Black" panose="020B0A04020102020204" pitchFamily="34" charset="0"/>
              </a:rPr>
              <a:t>Holiness is indeed indispensable in your Christian life since you CANNOT make it to Heaven with it. Therefore, it is your responsibility to diligently study Holiness  and live an holy life as taught in the Holy Bible so that you shall make it to Heaven  at the end. </a:t>
            </a:r>
          </a:p>
          <a:p>
            <a:pPr marL="0" indent="0">
              <a:buNone/>
            </a:pPr>
            <a:r>
              <a:rPr lang="en-US" sz="2400" b="1" dirty="0" smtClean="0">
                <a:solidFill>
                  <a:srgbClr val="C00000"/>
                </a:solidFill>
                <a:effectLst>
                  <a:outerShdw dist="35941" dir="2700000" sy="50000" kx="2115830" algn="bl">
                    <a:srgbClr val="C0C0C0">
                      <a:alpha val="80000"/>
                    </a:srgbClr>
                  </a:outerShdw>
                </a:effectLst>
                <a:latin typeface="Arial Black" panose="020B0A04020102020204" pitchFamily="34" charset="0"/>
              </a:rPr>
              <a:t>May our Lord and Savior Jesus Christ help to do so in The Mighty Name of Our Lord and Savior Jesus Christ. Amen.</a:t>
            </a:r>
          </a:p>
          <a:p>
            <a:pPr marL="0" indent="0">
              <a:buNone/>
            </a:pPr>
            <a:r>
              <a:rPr lang="en-US" sz="2400" b="1" dirty="0" smtClean="0">
                <a:solidFill>
                  <a:schemeClr val="accent4"/>
                </a:solidFill>
                <a:effectLst>
                  <a:outerShdw dist="35941" dir="2700000" sy="50000" kx="2115830" algn="bl">
                    <a:srgbClr val="C0C0C0">
                      <a:alpha val="80000"/>
                    </a:srgbClr>
                  </a:outerShdw>
                </a:effectLst>
                <a:latin typeface="Arial Black" panose="020B0A04020102020204" pitchFamily="34" charset="0"/>
              </a:rPr>
              <a:t>We don’t want to go to Heaven alone. We want to go to Heaven with everyone.</a:t>
            </a:r>
            <a:r>
              <a:rPr lang="en-US" sz="2400" b="1" dirty="0" smtClean="0">
                <a:solidFill>
                  <a:srgbClr val="C00000"/>
                </a:solidFill>
                <a:effectLst>
                  <a:outerShdw dist="35941" dir="2700000" sy="50000" kx="2115830" algn="bl">
                    <a:srgbClr val="C0C0C0">
                      <a:alpha val="80000"/>
                    </a:srgbClr>
                  </a:outerShdw>
                </a:effectLst>
                <a:latin typeface="Arial Black" panose="020B0A04020102020204" pitchFamily="34" charset="0"/>
              </a:rPr>
              <a:t> </a:t>
            </a:r>
            <a:r>
              <a:rPr lang="en-US" sz="2400" b="1" dirty="0" smtClean="0">
                <a:solidFill>
                  <a:srgbClr val="FF0000"/>
                </a:solidFill>
                <a:effectLst>
                  <a:outerShdw dist="35941" dir="2700000" sy="50000" kx="2115830" algn="bl">
                    <a:srgbClr val="C0C0C0">
                      <a:alpha val="80000"/>
                    </a:srgbClr>
                  </a:outerShdw>
                </a:effectLst>
                <a:latin typeface="Arial Black" panose="020B0A04020102020204" pitchFamily="34" charset="0"/>
              </a:rPr>
              <a:t>In this respect, please share this Lecture on ALL your various social media platforms and you will be richly blessed in the Mighty name of our Lord and Savior Jesus Christ. Amen.</a:t>
            </a:r>
            <a:endParaRPr lang="en-US" sz="2400" b="1" dirty="0">
              <a:solidFill>
                <a:srgbClr val="FF0000"/>
              </a:solidFill>
              <a:effectLst>
                <a:outerShdw dist="35941" dir="2700000" sy="50000" kx="2115830" algn="bl">
                  <a:srgbClr val="C0C0C0">
                    <a:alpha val="80000"/>
                  </a:srgbClr>
                </a:outerShdw>
              </a:effectLst>
              <a:latin typeface="Arial Black" panose="020B0A04020102020204" pitchFamily="34" charset="0"/>
            </a:endParaRPr>
          </a:p>
          <a:p>
            <a:pPr marL="0" indent="0">
              <a:buNone/>
            </a:pPr>
            <a:endParaRPr lang="en-US" sz="2400" dirty="0">
              <a:solidFill>
                <a:srgbClr val="7030A0"/>
              </a:solidFill>
            </a:endParaRPr>
          </a:p>
        </p:txBody>
      </p:sp>
    </p:spTree>
    <p:extLst>
      <p:ext uri="{BB962C8B-B14F-4D97-AF65-F5344CB8AC3E}">
        <p14:creationId xmlns:p14="http://schemas.microsoft.com/office/powerpoint/2010/main" val="5317559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92489" y="1259068"/>
            <a:ext cx="8596668" cy="4446273"/>
          </a:xfrm>
        </p:spPr>
        <p:txBody>
          <a:bodyPr>
            <a:normAutofit fontScale="70000" lnSpcReduction="20000"/>
          </a:bodyPr>
          <a:lstStyle/>
          <a:p>
            <a:pPr marL="0" indent="0" algn="ctr">
              <a:buNone/>
            </a:pPr>
            <a:r>
              <a:rPr lang="en-US" sz="43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Please </a:t>
            </a:r>
            <a:r>
              <a:rPr lang="en-US" sz="4300" b="1" dirty="0" smtClean="0">
                <a:solidFill>
                  <a:srgbClr val="C00000"/>
                </a:solidFill>
                <a:effectLst>
                  <a:outerShdw dist="35941" dir="2700000" sy="50000" kx="2115830" algn="bl">
                    <a:srgbClr val="C0C0C0">
                      <a:alpha val="80000"/>
                    </a:srgbClr>
                  </a:outerShdw>
                </a:effectLst>
                <a:latin typeface="Arial Black" panose="020B0A04020102020204" pitchFamily="34" charset="0"/>
              </a:rPr>
              <a:t>share the Lectures </a:t>
            </a:r>
            <a:r>
              <a:rPr lang="en-US" sz="4300" b="1" dirty="0" smtClean="0">
                <a:solidFill>
                  <a:srgbClr val="FF0000"/>
                </a:solidFill>
                <a:effectLst>
                  <a:outerShdw dist="35941" dir="2700000" sy="50000" kx="2115830" algn="bl">
                    <a:srgbClr val="C0C0C0">
                      <a:alpha val="80000"/>
                    </a:srgbClr>
                  </a:outerShdw>
                </a:effectLst>
                <a:latin typeface="Arial Black" panose="020B0A04020102020204" pitchFamily="34" charset="0"/>
              </a:rPr>
              <a:t>with everyone you love</a:t>
            </a:r>
            <a:r>
              <a:rPr lang="en-US" sz="4300" b="1" dirty="0" smtClean="0">
                <a:solidFill>
                  <a:srgbClr val="7030A0"/>
                </a:solidFill>
                <a:effectLst>
                  <a:outerShdw dist="35941" dir="2700000" sy="50000" kx="2115830" algn="bl">
                    <a:srgbClr val="C0C0C0">
                      <a:alpha val="80000"/>
                    </a:srgbClr>
                  </a:outerShdw>
                </a:effectLst>
                <a:latin typeface="Arial Black" panose="020B0A04020102020204" pitchFamily="34" charset="0"/>
              </a:rPr>
              <a:t> (John 3:16; Matthew 22:39, and Matthew 5:43-48)</a:t>
            </a:r>
          </a:p>
          <a:p>
            <a:pPr marL="0" indent="0">
              <a:buNone/>
            </a:pPr>
            <a:r>
              <a:rPr lang="en-US" sz="2800" b="1" dirty="0" smtClean="0"/>
              <a:t>If </a:t>
            </a:r>
            <a:r>
              <a:rPr lang="en-US" sz="2800" b="1" dirty="0"/>
              <a:t>you love somebody, do everything possible for him/her to make it to Heaven (John 3:16). That person can only make it to Heaven if and only if s/he lives an Holy life all the days of his/her life here on earth. In this respect, ensure that you send this Lecture to </a:t>
            </a:r>
            <a:r>
              <a:rPr lang="en-US" sz="2800" b="1" dirty="0" smtClean="0"/>
              <a:t>him/her as well as </a:t>
            </a:r>
            <a:r>
              <a:rPr lang="en-US" sz="2800" b="1" dirty="0"/>
              <a:t>to everyone that you love. </a:t>
            </a:r>
            <a:endParaRPr lang="en-US" sz="2800" b="1" dirty="0" smtClean="0"/>
          </a:p>
          <a:p>
            <a:pPr marL="0" indent="0">
              <a:buNone/>
            </a:pPr>
            <a:r>
              <a:rPr lang="en-US" sz="2800" b="1" dirty="0"/>
              <a:t>-</a:t>
            </a:r>
            <a:r>
              <a:rPr lang="en-US" sz="2800" b="1" dirty="0" smtClean="0"/>
              <a:t>Once again, </a:t>
            </a:r>
            <a:r>
              <a:rPr lang="en-US" sz="2800" b="1" dirty="0" smtClean="0">
                <a:solidFill>
                  <a:srgbClr val="FF0000"/>
                </a:solidFill>
              </a:rPr>
              <a:t>share the Lectures </a:t>
            </a:r>
            <a:r>
              <a:rPr lang="en-US" sz="2800" b="1" dirty="0">
                <a:solidFill>
                  <a:srgbClr val="FF0000"/>
                </a:solidFill>
              </a:rPr>
              <a:t>on ALL your various social media platforms </a:t>
            </a:r>
            <a:r>
              <a:rPr lang="en-US" sz="2800" b="1" dirty="0"/>
              <a:t>and you </a:t>
            </a:r>
            <a:r>
              <a:rPr lang="en-US" sz="2800" b="1" dirty="0" smtClean="0"/>
              <a:t>will </a:t>
            </a:r>
            <a:r>
              <a:rPr lang="en-US" sz="2800" b="1" dirty="0"/>
              <a:t>be richly blessed in The Mighty Name of our Lord and Savior Jesus Christ. Amen</a:t>
            </a:r>
            <a:r>
              <a:rPr lang="en-US" sz="2800" b="1" dirty="0" smtClean="0"/>
              <a:t>.</a:t>
            </a:r>
          </a:p>
          <a:p>
            <a:pPr marL="0" indent="0">
              <a:buNone/>
            </a:pPr>
            <a:r>
              <a:rPr lang="en-US" sz="2800" b="1" dirty="0" smtClean="0"/>
              <a:t>-</a:t>
            </a:r>
            <a:r>
              <a:rPr lang="en-US" sz="2800" b="1" dirty="0" smtClean="0">
                <a:solidFill>
                  <a:srgbClr val="C00000"/>
                </a:solidFill>
              </a:rPr>
              <a:t>Subscribe to the Channel </a:t>
            </a:r>
            <a:r>
              <a:rPr lang="en-US" sz="2800" b="1" dirty="0" smtClean="0"/>
              <a:t>so that you shall receive the Lectures immediately they are published and you will be blessed abundantly </a:t>
            </a:r>
            <a:r>
              <a:rPr lang="en-US" sz="2800" b="1" dirty="0"/>
              <a:t>in The Mighty Name of our Lord and Savior Jesus Christ. Amen.</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32933668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3461</TotalTime>
  <Words>4135</Words>
  <Application>Microsoft Office PowerPoint</Application>
  <PresentationFormat>Widescreen</PresentationFormat>
  <Paragraphs>280</Paragraphs>
  <Slides>61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61</vt:i4>
      </vt:variant>
    </vt:vector>
  </HeadingPairs>
  <TitlesOfParts>
    <vt:vector size="67" baseType="lpstr">
      <vt:lpstr>Arial</vt:lpstr>
      <vt:lpstr>Arial Black</vt:lpstr>
      <vt:lpstr>Bookman Old Style</vt:lpstr>
      <vt:lpstr>Trebuchet MS</vt:lpstr>
      <vt:lpstr>Wingdings 3</vt:lpstr>
      <vt:lpstr>Facet</vt:lpstr>
      <vt:lpstr>PowerPoint Presentation</vt:lpstr>
      <vt:lpstr>PowerPoint Presentation</vt:lpstr>
      <vt:lpstr>Announcement</vt:lpstr>
      <vt:lpstr>Our Study Materials</vt:lpstr>
      <vt:lpstr>Overview of Our Lectures</vt:lpstr>
      <vt:lpstr>PowerPoint Presentation</vt:lpstr>
      <vt:lpstr>PowerPoint Presentation</vt:lpstr>
      <vt:lpstr>1 Introduction to Our Holiness Unto The Lord Revival Study  </vt:lpstr>
      <vt:lpstr>PowerPoint Presentation</vt:lpstr>
      <vt:lpstr>PowerPoint Presentation</vt:lpstr>
      <vt:lpstr>PowerPoint Presentation</vt:lpstr>
      <vt:lpstr>PowerPoint Presentation</vt:lpstr>
      <vt:lpstr>4 Opening Prayer </vt:lpstr>
      <vt:lpstr>5 Our Opening Scripture </vt:lpstr>
      <vt:lpstr>6 Some examples of Holiness Terminology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Our Two Righteousness Equations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Nkemzi Theodore</dc:creator>
  <cp:lastModifiedBy>Nkemzi Theodore</cp:lastModifiedBy>
  <cp:revision>388</cp:revision>
  <dcterms:created xsi:type="dcterms:W3CDTF">2018-08-02T10:03:50Z</dcterms:created>
  <dcterms:modified xsi:type="dcterms:W3CDTF">2019-01-06T10:19:08Z</dcterms:modified>
</cp:coreProperties>
</file>