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67" r:id="rId4"/>
    <p:sldId id="257" r:id="rId5"/>
    <p:sldId id="263" r:id="rId6"/>
    <p:sldId id="259" r:id="rId7"/>
    <p:sldId id="260" r:id="rId8"/>
    <p:sldId id="261" r:id="rId9"/>
    <p:sldId id="262" r:id="rId10"/>
    <p:sldId id="268" r:id="rId11"/>
    <p:sldId id="270" r:id="rId12"/>
    <p:sldId id="271" r:id="rId13"/>
    <p:sldId id="264" r:id="rId14"/>
    <p:sldId id="265" r:id="rId15"/>
    <p:sldId id="269" r:id="rId16"/>
    <p:sldId id="272" r:id="rId17"/>
    <p:sldId id="266" r:id="rId18"/>
    <p:sldId id="273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9403" y="1970468"/>
            <a:ext cx="8770512" cy="3103808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4800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Welcome </a:t>
            </a:r>
            <a:r>
              <a:rPr lang="en-US" sz="48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to the Overview</a:t>
            </a:r>
            <a:endParaRPr lang="en-US" sz="4800" dirty="0">
              <a:solidFill>
                <a:srgbClr val="7030A0"/>
              </a:solidFill>
              <a:effectLst>
                <a:outerShdw dist="35941" dir="2700000" sy="50000" kx="2115830" algn="bl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en-US" sz="4800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of Our Holiness Unto The Lord Revival Study</a:t>
            </a:r>
          </a:p>
          <a:p>
            <a:pPr algn="l"/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123488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737" y="1056068"/>
            <a:ext cx="7552266" cy="4752303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Lecture 21 Holiness is Strategic vs Un-strategic Holiness</a:t>
            </a:r>
          </a:p>
          <a:p>
            <a:r>
              <a:rPr lang="en-US" sz="2000" b="1" dirty="0"/>
              <a:t>Lecture 22 Death is a foregone conclusion</a:t>
            </a:r>
          </a:p>
          <a:p>
            <a:r>
              <a:rPr lang="en-US" sz="2000" b="1" dirty="0"/>
              <a:t>Lecture 23 Arguments unto Death unlike unto Life   </a:t>
            </a:r>
          </a:p>
          <a:p>
            <a:r>
              <a:rPr lang="en-US" sz="2000" b="1" dirty="0"/>
              <a:t>Lecture 24 Questions unto Death unlike unto Life </a:t>
            </a:r>
          </a:p>
          <a:p>
            <a:r>
              <a:rPr lang="en-US" sz="2000" b="1" dirty="0"/>
              <a:t>Lecture 25 Heaven Revelation abundantly clear</a:t>
            </a:r>
          </a:p>
          <a:p>
            <a:r>
              <a:rPr lang="en-US" sz="2000" b="1" dirty="0"/>
              <a:t>Lecture 26 Hell Revelation crystal clear</a:t>
            </a:r>
          </a:p>
          <a:p>
            <a:r>
              <a:rPr lang="en-US" sz="2000" b="1" dirty="0"/>
              <a:t>Lecture 27 Holiness and Two Destinations to choose from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b="1" dirty="0"/>
              <a:t>Lecture 28 Holiness the only way of escape from the </a:t>
            </a:r>
            <a:r>
              <a:rPr lang="en-US" sz="2000" b="1" dirty="0" smtClean="0"/>
              <a:t>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impending </a:t>
            </a:r>
            <a:r>
              <a:rPr lang="en-US" sz="2000" b="1" dirty="0"/>
              <a:t>calamity </a:t>
            </a:r>
          </a:p>
          <a:p>
            <a:r>
              <a:rPr lang="en-US" sz="2000" b="1" dirty="0"/>
              <a:t>Lecture 29 Holiness’ way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000" b="1" dirty="0"/>
              <a:t>Lecture 30 Holiness the pre-requisite to possess your  </a:t>
            </a:r>
            <a:r>
              <a:rPr lang="en-US" sz="2000" b="1" dirty="0" smtClean="0"/>
              <a:t>                  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               possessions</a:t>
            </a:r>
            <a:endParaRPr lang="en-US" sz="20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57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0680" y="1581040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sz="2200" b="1" dirty="0"/>
              <a:t>Lecture 31 Holiness and answered prayers </a:t>
            </a:r>
          </a:p>
          <a:p>
            <a:r>
              <a:rPr lang="en-US" sz="2200" b="1" dirty="0"/>
              <a:t>Lecture 32 Holiness and God’s Call unto Holiness </a:t>
            </a:r>
          </a:p>
          <a:p>
            <a:r>
              <a:rPr lang="en-US" sz="2200" b="1" dirty="0"/>
              <a:t>Lecture 33 Holiness Revelation </a:t>
            </a:r>
          </a:p>
          <a:p>
            <a:r>
              <a:rPr lang="en-US" sz="2200" b="1" dirty="0"/>
              <a:t>Lecture 34 Holiness and lifting of the veil </a:t>
            </a:r>
          </a:p>
          <a:p>
            <a:r>
              <a:rPr lang="en-US" sz="2200" b="1" dirty="0"/>
              <a:t>Lecture 35 Heaven War the origin of un-holiness</a:t>
            </a:r>
          </a:p>
          <a:p>
            <a:r>
              <a:rPr lang="en-US" sz="2200" b="1" dirty="0"/>
              <a:t>Lecture 36 Holiness War the most serious and ignorant war </a:t>
            </a:r>
          </a:p>
          <a:p>
            <a:r>
              <a:rPr lang="en-US" sz="2200" b="1" dirty="0"/>
              <a:t>Lecture 37 False </a:t>
            </a:r>
            <a:r>
              <a:rPr lang="en-US" sz="2200" b="1" dirty="0" smtClean="0"/>
              <a:t>“preachers” </a:t>
            </a:r>
            <a:r>
              <a:rPr lang="en-US" sz="2200" b="1" dirty="0"/>
              <a:t>are </a:t>
            </a:r>
            <a:r>
              <a:rPr lang="en-US" sz="2200" b="1" dirty="0" smtClean="0"/>
              <a:t>agents of satan</a:t>
            </a:r>
            <a:endParaRPr lang="en-US" sz="2200" b="1" dirty="0"/>
          </a:p>
          <a:p>
            <a:r>
              <a:rPr lang="en-US" sz="2200" b="1" dirty="0"/>
              <a:t>Lecture 38 Holiness and Your daily deadly battles </a:t>
            </a:r>
          </a:p>
          <a:p>
            <a:r>
              <a:rPr lang="en-US" sz="2200" b="1" dirty="0"/>
              <a:t>Lecture 39 The Word of God and Holiness</a:t>
            </a:r>
          </a:p>
          <a:p>
            <a:r>
              <a:rPr lang="en-US" sz="2200" b="1" dirty="0"/>
              <a:t>Lecture 40 Sacrifice and Holiness </a:t>
            </a:r>
            <a:r>
              <a:rPr lang="en-US" sz="2200" b="1" dirty="0" smtClean="0"/>
              <a:t> </a:t>
            </a:r>
            <a:endParaRPr lang="en-US" sz="2200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342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047" y="1722707"/>
            <a:ext cx="8596668" cy="3880773"/>
          </a:xfrm>
        </p:spPr>
        <p:txBody>
          <a:bodyPr/>
          <a:lstStyle/>
          <a:p>
            <a:r>
              <a:rPr lang="en-US" sz="2000" b="1" dirty="0"/>
              <a:t>Lecture 41 Jesus and Holiness</a:t>
            </a:r>
          </a:p>
          <a:p>
            <a:r>
              <a:rPr lang="en-US" sz="2000" b="1" dirty="0"/>
              <a:t>Lecture 42 Prophecy and Holiness </a:t>
            </a:r>
          </a:p>
          <a:p>
            <a:r>
              <a:rPr lang="en-US" sz="2000" b="1" dirty="0"/>
              <a:t>Lecture 43 Apologetics and Holiness </a:t>
            </a:r>
          </a:p>
          <a:p>
            <a:r>
              <a:rPr lang="en-US" sz="2000" b="1" dirty="0"/>
              <a:t>Lecture 44 The Rapture and Holiness</a:t>
            </a:r>
          </a:p>
          <a:p>
            <a:r>
              <a:rPr lang="en-US" sz="2000" b="1" dirty="0"/>
              <a:t>Lecture 45 Heaven, Holiness, and Full Provision made                   </a:t>
            </a:r>
          </a:p>
          <a:p>
            <a:r>
              <a:rPr lang="en-US" sz="2000" b="1" dirty="0"/>
              <a:t>Lecture 46 Holiness unto the Lord Revival Urgency</a:t>
            </a:r>
          </a:p>
          <a:p>
            <a:r>
              <a:rPr lang="en-US" sz="2000" b="1" dirty="0"/>
              <a:t>Lecture 47 Holiness unto the Lord Revival Ambassadors </a:t>
            </a:r>
          </a:p>
          <a:p>
            <a:r>
              <a:rPr lang="en-US" sz="2000" b="1" dirty="0"/>
              <a:t>Lecture 48 Gospel of Christ is Holy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10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042" y="1203974"/>
            <a:ext cx="8596668" cy="1320800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Power Point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1126" y="1864374"/>
            <a:ext cx="8596668" cy="388077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 will use Power Point during the Lectures. </a:t>
            </a:r>
          </a:p>
          <a:p>
            <a:r>
              <a:rPr lang="en-US" b="1" dirty="0">
                <a:solidFill>
                  <a:srgbClr val="7030A0"/>
                </a:solidFill>
              </a:rPr>
              <a:t>Each Lecture will be uploaded</a:t>
            </a:r>
            <a:r>
              <a:rPr lang="en-US" b="1" dirty="0"/>
              <a:t> on </a:t>
            </a:r>
            <a:r>
              <a:rPr lang="en-US" b="1" dirty="0" smtClean="0"/>
              <a:t>the </a:t>
            </a:r>
            <a:r>
              <a:rPr lang="en-US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new YouTube Channel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that </a:t>
            </a:r>
            <a:r>
              <a:rPr lang="en-US" b="1" dirty="0"/>
              <a:t>has been created for that purpose entitled: </a:t>
            </a:r>
            <a:r>
              <a:rPr lang="en-US" b="1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Worldwide Believers Without Spots Movement</a:t>
            </a:r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r>
              <a:rPr lang="en-US" dirty="0" smtClean="0"/>
              <a:t>So </a:t>
            </a:r>
            <a:r>
              <a:rPr lang="en-US" b="1" dirty="0" smtClean="0">
                <a:solidFill>
                  <a:srgbClr val="FF0000"/>
                </a:solidFill>
              </a:rPr>
              <a:t>subscribe </a:t>
            </a:r>
            <a:r>
              <a:rPr lang="en-US" b="1" dirty="0">
                <a:solidFill>
                  <a:srgbClr val="FF0000"/>
                </a:solidFill>
              </a:rPr>
              <a:t>to this Channel </a:t>
            </a:r>
            <a:r>
              <a:rPr lang="en-US" dirty="0"/>
              <a:t>so that the Lectures will be available for you immediately they are uploaded and you will be richly blessed in the Mighty Name of Our Lord and Savior Jesus Christ. Amen.</a:t>
            </a:r>
          </a:p>
          <a:p>
            <a:r>
              <a:rPr lang="en-US" dirty="0"/>
              <a:t>The Power Point </a:t>
            </a:r>
            <a:r>
              <a:rPr lang="en-US" b="1" dirty="0"/>
              <a:t>slides for each Lecture</a:t>
            </a:r>
            <a:r>
              <a:rPr lang="en-US" dirty="0"/>
              <a:t> will also be uploaded on one of the web sites of the Ministry (before the Lecture) which is </a:t>
            </a:r>
            <a:r>
              <a:rPr lang="en-US" b="1" dirty="0">
                <a:solidFill>
                  <a:srgbClr val="FF0000"/>
                </a:solidFill>
              </a:rPr>
              <a:t>www.hraww.com</a:t>
            </a:r>
          </a:p>
          <a:p>
            <a:r>
              <a:rPr lang="en-US" dirty="0"/>
              <a:t>You can download or print the </a:t>
            </a:r>
            <a:r>
              <a:rPr lang="en-US" b="1" dirty="0"/>
              <a:t>slides of each </a:t>
            </a:r>
            <a:r>
              <a:rPr lang="en-US" b="1" dirty="0" smtClean="0"/>
              <a:t>Lecture</a:t>
            </a:r>
            <a:r>
              <a:rPr lang="en-US" dirty="0" smtClean="0"/>
              <a:t> and </a:t>
            </a:r>
            <a:r>
              <a:rPr lang="en-US" dirty="0"/>
              <a:t>use them or give them to other people.</a:t>
            </a:r>
          </a:p>
          <a:p>
            <a:r>
              <a:rPr lang="en-US" dirty="0"/>
              <a:t>Please </a:t>
            </a:r>
            <a:r>
              <a:rPr lang="en-US" b="1" dirty="0">
                <a:solidFill>
                  <a:srgbClr val="FF0000"/>
                </a:solidFill>
              </a:rPr>
              <a:t>share each Lecture on all your various social media platforms </a:t>
            </a:r>
            <a:r>
              <a:rPr lang="en-US" dirty="0"/>
              <a:t>and you shall be richly blessed in the Mighty Name of Our Lord and Savior Jesus Christ. Amen.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27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586" y="377781"/>
            <a:ext cx="8596668" cy="1077533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Two Questions at the end of each Lecture: </a:t>
            </a:r>
            <a:r>
              <a:rPr lang="en-US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Win 200 USD</a:t>
            </a:r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/>
            </a:r>
            <a:b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7492" y="1326525"/>
            <a:ext cx="8596668" cy="48295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b="1" dirty="0" smtClean="0"/>
              <a:t>The </a:t>
            </a:r>
            <a:r>
              <a:rPr lang="en-US" sz="1900" b="1" dirty="0"/>
              <a:t>Ministry will set 300 questions for the 150 Holiness Lectures.</a:t>
            </a:r>
          </a:p>
          <a:p>
            <a:r>
              <a:rPr lang="en-US" sz="1900" b="1" dirty="0"/>
              <a:t>Each Holiness Lecture has 2 multiple choice questions.</a:t>
            </a:r>
          </a:p>
          <a:p>
            <a:r>
              <a:rPr lang="en-US" sz="1900" b="1" dirty="0"/>
              <a:t>Each question has 6 choices (a to f) to choose from and only one is correct.</a:t>
            </a:r>
          </a:p>
          <a:p>
            <a:r>
              <a:rPr lang="en-US" sz="1900" b="1" dirty="0"/>
              <a:t>You are going to write down your answers to each question.</a:t>
            </a:r>
          </a:p>
          <a:p>
            <a:r>
              <a:rPr lang="en-US" sz="1900" b="1" dirty="0"/>
              <a:t>After the 150</a:t>
            </a:r>
            <a:r>
              <a:rPr lang="en-US" sz="1900" b="1" baseline="30000" dirty="0"/>
              <a:t>th</a:t>
            </a:r>
            <a:r>
              <a:rPr lang="en-US" sz="1900" b="1" dirty="0"/>
              <a:t> Holiness Lecture you will send your answers to all the </a:t>
            </a:r>
            <a:r>
              <a:rPr lang="en-US" sz="1900" b="1" dirty="0" smtClean="0"/>
              <a:t>300 </a:t>
            </a:r>
            <a:r>
              <a:rPr lang="en-US" sz="1900" b="1" dirty="0"/>
              <a:t>questions by E-mail to the Ministry and </a:t>
            </a:r>
            <a:r>
              <a:rPr lang="en-US" sz="1900" b="1" u="sng" dirty="0">
                <a:solidFill>
                  <a:srgbClr val="C00000"/>
                </a:solidFill>
              </a:rPr>
              <a:t>ANYONE who is the first to submit his/her answers with the highest marks will win 200 USD</a:t>
            </a:r>
            <a:r>
              <a:rPr lang="en-US" sz="1900" b="1" dirty="0"/>
              <a:t>. The Ministry will send the money to him/her through Western Union. </a:t>
            </a:r>
            <a:r>
              <a:rPr lang="en-US" sz="1900" b="1" dirty="0">
                <a:solidFill>
                  <a:srgbClr val="FF0000"/>
                </a:solidFill>
              </a:rPr>
              <a:t>The</a:t>
            </a:r>
            <a:r>
              <a:rPr lang="en-US" sz="1900" b="1" dirty="0"/>
              <a:t> </a:t>
            </a:r>
            <a:r>
              <a:rPr lang="en-US" sz="1900" b="1" dirty="0">
                <a:solidFill>
                  <a:srgbClr val="FF0000"/>
                </a:solidFill>
              </a:rPr>
              <a:t>amount might be increased</a:t>
            </a:r>
            <a:r>
              <a:rPr lang="en-US" sz="1900" b="1" dirty="0"/>
              <a:t>.</a:t>
            </a:r>
          </a:p>
          <a:p>
            <a:r>
              <a:rPr lang="en-US" sz="1900" b="1" dirty="0"/>
              <a:t>Also anyone who scores more than 150 will receive a certificate.</a:t>
            </a:r>
          </a:p>
          <a:p>
            <a:r>
              <a:rPr lang="en-US" sz="1900" b="1" dirty="0"/>
              <a:t> The E-mail address to be used to send your answers will be:   </a:t>
            </a:r>
          </a:p>
          <a:p>
            <a:pPr marL="0" indent="0">
              <a:buNone/>
            </a:pPr>
            <a:r>
              <a:rPr lang="en-US" sz="1900" b="1" dirty="0"/>
              <a:t>      </a:t>
            </a:r>
            <a:r>
              <a:rPr lang="en-US" sz="1900" b="1" dirty="0">
                <a:solidFill>
                  <a:srgbClr val="FF0000"/>
                </a:solidFill>
              </a:rPr>
              <a:t>worldwidebws@gmail.com</a:t>
            </a:r>
          </a:p>
          <a:p>
            <a:r>
              <a:rPr lang="en-US" sz="1900" b="1" dirty="0"/>
              <a:t>For the moment prayerfully watch or listen to each Lecture, look for a book and pen, and write down any letter from a to f corresponding to your answer under each of the two questions under each Lecture.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37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2945" y="1095935"/>
            <a:ext cx="8596668" cy="729803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How to write down your answers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914" y="1668129"/>
            <a:ext cx="8758847" cy="388077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200" b="1" dirty="0" smtClean="0"/>
              <a:t>You can write down your answers as follows:</a:t>
            </a:r>
          </a:p>
          <a:p>
            <a:r>
              <a:rPr lang="en-US" sz="2200" b="1" dirty="0" smtClean="0"/>
              <a:t>L1 Q1) a, Q2) a</a:t>
            </a:r>
          </a:p>
          <a:p>
            <a:r>
              <a:rPr lang="en-US" sz="2200" b="1" dirty="0" smtClean="0"/>
              <a:t>L2 </a:t>
            </a:r>
            <a:r>
              <a:rPr lang="en-US" sz="2200" b="1" dirty="0"/>
              <a:t>Q1) a, Q2) a</a:t>
            </a:r>
          </a:p>
          <a:p>
            <a:r>
              <a:rPr lang="en-US" sz="2200" b="1" dirty="0" smtClean="0"/>
              <a:t>L3 </a:t>
            </a:r>
            <a:r>
              <a:rPr lang="en-US" sz="2200" b="1" dirty="0"/>
              <a:t>Q1) a, Q2) a</a:t>
            </a:r>
          </a:p>
          <a:p>
            <a:r>
              <a:rPr lang="en-US" sz="2200" b="1" dirty="0" smtClean="0"/>
              <a:t>L4 </a:t>
            </a:r>
            <a:r>
              <a:rPr lang="en-US" sz="2200" b="1" dirty="0"/>
              <a:t>Q1) a, Q2) a</a:t>
            </a:r>
          </a:p>
          <a:p>
            <a:r>
              <a:rPr lang="en-US" sz="2200" b="1" dirty="0" smtClean="0"/>
              <a:t>L5 </a:t>
            </a:r>
            <a:r>
              <a:rPr lang="en-US" sz="2200" b="1" dirty="0"/>
              <a:t>Q1) a, Q2) a</a:t>
            </a:r>
          </a:p>
          <a:p>
            <a:r>
              <a:rPr lang="en-US" sz="2200" b="1" dirty="0" smtClean="0"/>
              <a:t>L6 </a:t>
            </a:r>
            <a:r>
              <a:rPr lang="en-US" sz="2200" b="1" dirty="0"/>
              <a:t>Q1) a, Q2) a</a:t>
            </a:r>
          </a:p>
          <a:p>
            <a:r>
              <a:rPr lang="en-US" sz="2200" b="1" dirty="0" smtClean="0"/>
              <a:t>L7 </a:t>
            </a:r>
            <a:r>
              <a:rPr lang="en-US" sz="2200" b="1" dirty="0"/>
              <a:t>Q1) a, Q2) a</a:t>
            </a:r>
          </a:p>
          <a:p>
            <a:r>
              <a:rPr lang="en-US" sz="2200" b="1" dirty="0"/>
              <a:t>e</a:t>
            </a:r>
            <a:r>
              <a:rPr lang="en-US" sz="2200" b="1" dirty="0" smtClean="0"/>
              <a:t>tc. </a:t>
            </a:r>
          </a:p>
          <a:p>
            <a:r>
              <a:rPr lang="en-US" sz="2200" b="1" dirty="0" smtClean="0"/>
              <a:t>Submit your answers to the 300 questions as an attachment to: </a:t>
            </a:r>
            <a:r>
              <a:rPr lang="en-US" sz="2900" b="1" dirty="0" smtClean="0">
                <a:solidFill>
                  <a:srgbClr val="FF0000"/>
                </a:solidFill>
              </a:rPr>
              <a:t>worldwidebws@gmail.com</a:t>
            </a:r>
            <a:r>
              <a:rPr lang="en-US" dirty="0" smtClean="0"/>
              <a:t> </a:t>
            </a:r>
            <a:r>
              <a:rPr lang="en-US" sz="2200" b="1" dirty="0" smtClean="0"/>
              <a:t>and </a:t>
            </a:r>
            <a:r>
              <a:rPr lang="en-US" sz="2200" b="1" dirty="0" smtClean="0">
                <a:solidFill>
                  <a:srgbClr val="FF0000"/>
                </a:solidFill>
              </a:rPr>
              <a:t>win 200 USD</a:t>
            </a:r>
            <a:r>
              <a:rPr lang="en-US" sz="2200" b="1" dirty="0" smtClean="0"/>
              <a:t>.</a:t>
            </a:r>
          </a:p>
          <a:p>
            <a:r>
              <a:rPr lang="en-US" sz="2200" b="1" dirty="0" smtClean="0"/>
              <a:t>The answers will be published after the winner on: 1) the YouTube Channel of the Ministry known as </a:t>
            </a:r>
            <a:r>
              <a:rPr lang="en-US" sz="2900" b="1" dirty="0" smtClean="0">
                <a:solidFill>
                  <a:srgbClr val="C00000"/>
                </a:solidFill>
              </a:rPr>
              <a:t>worldwide believers without spots movement</a:t>
            </a:r>
            <a:r>
              <a:rPr lang="en-US" dirty="0" smtClean="0"/>
              <a:t> </a:t>
            </a:r>
            <a:r>
              <a:rPr lang="en-US" sz="2200" b="1" dirty="0" smtClean="0"/>
              <a:t>and 2) one of the websites of the Ministry which is:</a:t>
            </a:r>
            <a:r>
              <a:rPr lang="en-US" dirty="0" smtClean="0"/>
              <a:t> </a:t>
            </a:r>
            <a:r>
              <a:rPr lang="en-US" sz="2600" b="1" dirty="0" smtClean="0">
                <a:solidFill>
                  <a:srgbClr val="C00000"/>
                </a:solidFill>
              </a:rPr>
              <a:t>www.hraww.com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45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2038" y="1503766"/>
            <a:ext cx="8596668" cy="41243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1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YouTube Channel that the 150 Lectures will be uploaded on 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   </a:t>
            </a:r>
            <a:r>
              <a:rPr lang="en-US" sz="6300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Worldwide Believers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6300" b="1" dirty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6300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without Spots Movement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chemeClr val="accent4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In this respect, please </a:t>
            </a:r>
            <a:r>
              <a:rPr lang="en-US" sz="4000" b="1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subscribe to the Channel </a:t>
            </a:r>
            <a:r>
              <a:rPr lang="en-US" sz="4000" b="1" dirty="0" smtClean="0">
                <a:solidFill>
                  <a:schemeClr val="accent4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so that immediately every Lecture is uploaded you would study it and shall be richly blessed in the Mighty Name of our Lord and Savior Jesus Christ. Amen.</a:t>
            </a:r>
            <a:endParaRPr lang="en-US" sz="4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60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9160" y="1349219"/>
            <a:ext cx="8596668" cy="3880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C</a:t>
            </a:r>
            <a:r>
              <a:rPr lang="en-US" sz="3200" b="1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losing Prayer</a:t>
            </a:r>
          </a:p>
          <a:p>
            <a:r>
              <a:rPr lang="en-US" sz="24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Holy Bible clearly teaches that: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“ So then faith cometh by hearing, and hearing by the word of God”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(Romans 10:17)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</a:p>
          <a:p>
            <a:r>
              <a:rPr lang="en-US" sz="24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So pray that you would understand each Lecture and apply in your life, for the Holy Bible teaches that: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“But be ye doers of the word, and not hearers only, deceiving your own selves”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(James 1:22)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in the Mighty Name of Our Lord and Savior Jesus Christ. Amen.</a:t>
            </a:r>
          </a:p>
        </p:txBody>
      </p:sp>
    </p:spTree>
    <p:extLst>
      <p:ext uri="{BB962C8B-B14F-4D97-AF65-F5344CB8AC3E}">
        <p14:creationId xmlns:p14="http://schemas.microsoft.com/office/powerpoint/2010/main" val="1955306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430" y="1168916"/>
            <a:ext cx="8596668" cy="4665214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8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Please </a:t>
            </a:r>
            <a:r>
              <a:rPr lang="en-US" sz="48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share the Lectures </a:t>
            </a:r>
            <a:r>
              <a:rPr lang="en-US" sz="48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with everyone you love (John 3:16; Matthew 22:39, and Matthew 5:43-48)</a:t>
            </a:r>
          </a:p>
          <a:p>
            <a:pPr marL="0" indent="0">
              <a:buNone/>
            </a:pPr>
            <a:r>
              <a:rPr lang="en-US" sz="3200" b="1" dirty="0"/>
              <a:t>If you love somebody, do everything possible for him/her to make it to Heaven (John 3:16). That person can only make it to Heaven if and only if s/he lives an Holy life all the days of his/her life here on earth. In this respect, ensure that you send this Lecture to him/her as well as to everyone that you love. </a:t>
            </a:r>
          </a:p>
          <a:p>
            <a:pPr marL="0" indent="0">
              <a:buNone/>
            </a:pPr>
            <a:r>
              <a:rPr lang="en-US" sz="3200" b="1" dirty="0"/>
              <a:t>-Once again, </a:t>
            </a:r>
            <a:r>
              <a:rPr lang="en-US" sz="3200" b="1" dirty="0">
                <a:solidFill>
                  <a:srgbClr val="FF0000"/>
                </a:solidFill>
              </a:rPr>
              <a:t>share this </a:t>
            </a:r>
            <a:r>
              <a:rPr lang="en-US" sz="3200" b="1" dirty="0" smtClean="0">
                <a:solidFill>
                  <a:srgbClr val="FF0000"/>
                </a:solidFill>
              </a:rPr>
              <a:t>Overview and all the Lectures </a:t>
            </a:r>
            <a:r>
              <a:rPr lang="en-US" sz="3200" b="1" dirty="0">
                <a:solidFill>
                  <a:srgbClr val="FF0000"/>
                </a:solidFill>
              </a:rPr>
              <a:t>on ALL your various social media platforms </a:t>
            </a:r>
            <a:r>
              <a:rPr lang="en-US" sz="3200" b="1" dirty="0"/>
              <a:t>and you will be richly blessed in The Mighty Name of our Lord and Savior Jesus Christ. Amen.</a:t>
            </a:r>
          </a:p>
          <a:p>
            <a:pPr marL="0" indent="0">
              <a:buNone/>
            </a:pPr>
            <a:r>
              <a:rPr lang="en-US" sz="3200" b="1" dirty="0"/>
              <a:t>-</a:t>
            </a:r>
            <a:r>
              <a:rPr lang="en-US" sz="3200" b="1" dirty="0">
                <a:solidFill>
                  <a:srgbClr val="C00000"/>
                </a:solidFill>
              </a:rPr>
              <a:t>Subscribe to the Channel </a:t>
            </a:r>
            <a:r>
              <a:rPr lang="en-US" sz="3200" b="1" dirty="0"/>
              <a:t>so that you shall receive the Lectures immediately they are published and you will be blessed abundantly in The Mighty Name of our Lord and Savior Jesus Christ. Amen.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33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9159" y="1825739"/>
            <a:ext cx="8596668" cy="388077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400" b="1" dirty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Please</a:t>
            </a:r>
            <a:r>
              <a:rPr lang="en-US" sz="44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4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don’t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400" b="1" dirty="0">
                <a:solidFill>
                  <a:schemeClr val="accent4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miss</a:t>
            </a:r>
            <a:r>
              <a:rPr lang="en-US" sz="44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4400" b="1" dirty="0">
                <a:solidFill>
                  <a:srgbClr val="0070C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Lecture </a:t>
            </a:r>
            <a:r>
              <a:rPr lang="en-US" sz="4400" b="1" dirty="0" smtClean="0">
                <a:solidFill>
                  <a:srgbClr val="0070C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</a:t>
            </a:r>
            <a:endParaRPr lang="en-US" sz="4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29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0066" y="1426494"/>
            <a:ext cx="8956064" cy="438187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I am Brother Nkemzi Theodore A the author of our Holiness unto the Lord Revival Study 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Text. </a:t>
            </a:r>
            <a:r>
              <a:rPr lang="en-US" sz="32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</a:t>
            </a:r>
            <a:r>
              <a:rPr lang="en-US" sz="3200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he Title is: </a:t>
            </a:r>
            <a:endParaRPr lang="en-US" sz="3200" b="1" dirty="0">
              <a:solidFill>
                <a:srgbClr val="7030A0"/>
              </a:solidFill>
              <a:effectLst>
                <a:outerShdw dist="35941" dir="2700000" sy="50000" kx="2115830" algn="bl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Understanding the Doctrines of Strategic Holiness Volume 1: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solidFill>
                  <a:srgbClr val="0070C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Doctrine of Strategic Components of Holiness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book is available on Amazon. The link is in the description box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6596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4162" y="1735587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chemeClr val="accent5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Please see you in Lecture </a:t>
            </a:r>
            <a:r>
              <a:rPr lang="en-US" sz="3600" b="1" dirty="0" smtClean="0">
                <a:solidFill>
                  <a:schemeClr val="accent5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r>
              <a:rPr lang="en-US" sz="3600" b="1" dirty="0">
                <a:solidFill>
                  <a:schemeClr val="accent5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in The Mighty Name of our Lord  and Savior Jesus Christ. Amen.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Remain blessed.</a:t>
            </a:r>
          </a:p>
          <a:p>
            <a:pPr marL="0" indent="0">
              <a:buNone/>
            </a:pPr>
            <a:r>
              <a:rPr lang="en-US" sz="3600" b="1" dirty="0">
                <a:solidFill>
                  <a:schemeClr val="accent6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Bye-bye.</a:t>
            </a:r>
            <a:endParaRPr lang="en-US" sz="3600" b="1" dirty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753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244" y="589367"/>
            <a:ext cx="8596668" cy="548946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Opening Prayer</a:t>
            </a:r>
          </a:p>
          <a:p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Pray that you would understand the Holiness Study Overview and prepare yourself for the Lectures.   </a:t>
            </a:r>
          </a:p>
          <a:p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Holy </a:t>
            </a:r>
            <a:r>
              <a:rPr lang="en-US" sz="2400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Bible clearly teaches that: </a:t>
            </a:r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“</a:t>
            </a:r>
            <a:r>
              <a:rPr lang="en-US" sz="2400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</a:t>
            </a:r>
            <a:r>
              <a:rPr lang="en-US" sz="2400" dirty="0" err="1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entrane</a:t>
            </a:r>
            <a:r>
              <a:rPr lang="en-US" sz="2400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of thy words giveth light; it giveth understanding unto the simple</a:t>
            </a:r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” </a:t>
            </a:r>
            <a:r>
              <a:rPr lang="en-US" sz="2400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(</a:t>
            </a:r>
            <a:r>
              <a:rPr lang="en-US" sz="2400" dirty="0" err="1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Psalsms</a:t>
            </a:r>
            <a:r>
              <a:rPr lang="en-US" sz="2400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119:130</a:t>
            </a:r>
            <a:r>
              <a:rPr lang="en-US" sz="2400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)</a:t>
            </a:r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.       </a:t>
            </a:r>
          </a:p>
          <a:p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Pray that you would understand the Word of God during the Lectures and live an overcoming and victorious life of Holiness all the days of </a:t>
            </a:r>
            <a:r>
              <a:rPr lang="en-US" sz="2400" dirty="0" err="1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ýour</a:t>
            </a:r>
            <a:r>
              <a:rPr lang="en-US" sz="2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life here on earth and make it to Heaven at the end in the Mighty Name of Our Lord and Savior Jesus Christ. Amen.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76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793" y="124066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Our Study Materials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82" y="2110703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1) The Authorized King James Version (KJV) Bible, and</a:t>
            </a:r>
          </a:p>
          <a:p>
            <a:r>
              <a:rPr lang="en-US" sz="2000" b="1" dirty="0" smtClean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2) Our Holiness Unto The Lord Revival Study Text entitled: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Understanding The Doctrines of Strategic Holiness Volume 1: The Doctrine of Strategic Components of Holiness</a:t>
            </a:r>
            <a:r>
              <a:rPr lang="en-US" sz="20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                                                                                     By </a:t>
            </a:r>
            <a:r>
              <a:rPr lang="en-US" sz="2000" dirty="0" err="1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Nkemzi</a:t>
            </a:r>
            <a:r>
              <a:rPr lang="en-US" sz="20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Theodore A. 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  </a:t>
            </a:r>
            <a:r>
              <a:rPr lang="en-US" sz="28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Available on Amazon at:</a:t>
            </a:r>
            <a:r>
              <a:rPr lang="en-US" sz="20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                                                                </a:t>
            </a:r>
            <a:endParaRPr lang="en-US" sz="2000" dirty="0">
              <a:solidFill>
                <a:srgbClr val="7030A0"/>
              </a:solidFill>
              <a:effectLst>
                <a:outerShdw dist="35941" dir="2700000" sy="50000" kx="2115830" algn="bl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 </a:t>
            </a:r>
            <a:r>
              <a:rPr lang="en-US" sz="3200" dirty="0" smtClean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www.amazon.com/author/nkemzia</a:t>
            </a:r>
            <a:r>
              <a:rPr lang="en-US" sz="2000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2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097" y="995966"/>
            <a:ext cx="8596668" cy="13208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1) The Authorized King James Version (AKJV)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3097" y="204631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We will use the Authorized King James Version (AKJV) of the Holy Bible during our study.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In this respect, if you don’t have a King Bible Version, please get one for yourself.</a:t>
            </a:r>
            <a:endParaRPr lang="en-US" sz="36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14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50" y="927279"/>
            <a:ext cx="8596668" cy="57966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2) Introduction to Our Holiness Revival Study Text</a:t>
            </a:r>
            <a:endParaRPr lang="en-US" sz="3200" b="1" dirty="0">
              <a:solidFill>
                <a:schemeClr val="accent4"/>
              </a:solidFill>
              <a:effectLst>
                <a:outerShdw dist="35941" dir="2700000" sy="50000" kx="2115830" algn="bl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accent4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Our Holiness Unto The Lord Revival Study Text is: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Understanding the Doctrines of Strategic Holiness Volume 1: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0070C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Doctrine of Strategic Components of Holiness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By </a:t>
            </a:r>
            <a:r>
              <a:rPr lang="en-US" sz="3200" b="1" dirty="0" err="1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Nkemzi</a:t>
            </a:r>
            <a:r>
              <a:rPr lang="en-US" sz="3200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 Theodore A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rgbClr val="FF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www.amazon.com/author/nkemzia</a:t>
            </a:r>
            <a:endParaRPr lang="en-US" sz="3200" b="1" dirty="0">
              <a:solidFill>
                <a:srgbClr val="0070C0"/>
              </a:solidFill>
              <a:effectLst>
                <a:outerShdw dist="35941" dir="2700000" sy="50000" kx="2115830" algn="bl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46721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7340" y="1150512"/>
            <a:ext cx="8596668" cy="1320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The Overview </a:t>
            </a:r>
            <a:r>
              <a:rPr lang="en-US" b="1" dirty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of Our </a:t>
            </a:r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2343" y="1711458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We will have 150 Lectures in this our Holiness Unto The Lord Revival Study</a:t>
            </a:r>
            <a:endParaRPr lang="en-US" sz="2000" b="1" dirty="0"/>
          </a:p>
          <a:p>
            <a:r>
              <a:rPr lang="en-US" sz="2000" b="1" dirty="0"/>
              <a:t>Introduction  </a:t>
            </a:r>
            <a:r>
              <a:rPr lang="en-US" sz="2000" b="1" dirty="0">
                <a:solidFill>
                  <a:srgbClr val="C00000"/>
                </a:solidFill>
              </a:rPr>
              <a:t>48 Lectures</a:t>
            </a:r>
          </a:p>
          <a:p>
            <a:r>
              <a:rPr lang="en-US" sz="2000" b="1" dirty="0"/>
              <a:t>Part A Misconceptions concerning Holiness </a:t>
            </a:r>
            <a:r>
              <a:rPr lang="en-US" sz="2000" b="1" dirty="0">
                <a:solidFill>
                  <a:srgbClr val="C00000"/>
                </a:solidFill>
              </a:rPr>
              <a:t>1 Lecture</a:t>
            </a:r>
          </a:p>
          <a:p>
            <a:r>
              <a:rPr lang="en-US" sz="2000" b="1" dirty="0"/>
              <a:t>Part B The Doctrine of (different Parts of) Holiness </a:t>
            </a:r>
            <a:r>
              <a:rPr lang="en-US" sz="2000" b="1" dirty="0">
                <a:solidFill>
                  <a:srgbClr val="C00000"/>
                </a:solidFill>
              </a:rPr>
              <a:t>1 Lecture</a:t>
            </a:r>
          </a:p>
          <a:p>
            <a:r>
              <a:rPr lang="en-US" sz="2000" b="1" dirty="0"/>
              <a:t>Part C Satan’s Deadly Strategic Doctrines against Holiness </a:t>
            </a:r>
            <a:r>
              <a:rPr lang="en-US" sz="2000" b="1" dirty="0">
                <a:solidFill>
                  <a:srgbClr val="C00000"/>
                </a:solidFill>
              </a:rPr>
              <a:t>5 Lectures </a:t>
            </a:r>
          </a:p>
          <a:p>
            <a:r>
              <a:rPr lang="en-US" sz="2000" b="1" dirty="0"/>
              <a:t>Part D Different Parts or Components of Holiness  </a:t>
            </a:r>
            <a:r>
              <a:rPr lang="en-US" sz="2000" b="1" dirty="0">
                <a:solidFill>
                  <a:srgbClr val="C00000"/>
                </a:solidFill>
              </a:rPr>
              <a:t>94 Lectures</a:t>
            </a:r>
          </a:p>
          <a:p>
            <a:r>
              <a:rPr lang="en-US" sz="2000" b="1" dirty="0"/>
              <a:t>Part E Case Study and Conclusion  </a:t>
            </a:r>
            <a:r>
              <a:rPr lang="en-US" sz="2000" b="1" dirty="0">
                <a:solidFill>
                  <a:srgbClr val="C00000"/>
                </a:solidFill>
              </a:rPr>
              <a:t>1 Lecture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Total Lectures = 48+1+1+5+94+1 = 150 Lectures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1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0066" y="609600"/>
            <a:ext cx="8596668" cy="9229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7030A0"/>
                </a:solidFill>
                <a:effectLst>
                  <a:outerShdw dist="35941" dir="2700000" sy="50000" kx="2115830" algn="bl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Introductory Lectures                     Our First 48 Lectures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4168" y="1661374"/>
            <a:ext cx="8596668" cy="4468970"/>
          </a:xfrm>
        </p:spPr>
        <p:txBody>
          <a:bodyPr>
            <a:normAutofit/>
          </a:bodyPr>
          <a:lstStyle/>
          <a:p>
            <a:r>
              <a:rPr lang="en-US" sz="2000" b="1" dirty="0"/>
              <a:t>Lecture 1 Holiness Terminology     </a:t>
            </a:r>
          </a:p>
          <a:p>
            <a:r>
              <a:rPr lang="en-US" sz="2000" b="1" dirty="0"/>
              <a:t>Lecture 2 Holiness Biblical Meaning</a:t>
            </a:r>
          </a:p>
          <a:p>
            <a:r>
              <a:rPr lang="en-US" sz="2000" b="1" dirty="0"/>
              <a:t>Lecture 3 Heaven and Holiness Revelation 1</a:t>
            </a:r>
          </a:p>
          <a:p>
            <a:r>
              <a:rPr lang="en-US" sz="2000" b="1" dirty="0"/>
              <a:t>Lecture 4 Heaven and Holiness Revelation 2</a:t>
            </a:r>
          </a:p>
          <a:p>
            <a:r>
              <a:rPr lang="en-US" sz="2000" b="1" dirty="0"/>
              <a:t>Lecture 5 Heaven and Holiness Revelation 3</a:t>
            </a:r>
          </a:p>
          <a:p>
            <a:r>
              <a:rPr lang="en-US" sz="2000" b="1" dirty="0"/>
              <a:t>Lecture 6 Heaven and Holiness Revelation 4 </a:t>
            </a:r>
          </a:p>
          <a:p>
            <a:r>
              <a:rPr lang="en-US" sz="2000" b="1" dirty="0"/>
              <a:t>Lecture 7 Heaven and Holiness Revelation 5</a:t>
            </a:r>
          </a:p>
          <a:p>
            <a:r>
              <a:rPr lang="en-US" sz="2000" b="1" dirty="0"/>
              <a:t>Lecture 8 Heaven and Holiness Revelation 6</a:t>
            </a:r>
          </a:p>
          <a:p>
            <a:r>
              <a:rPr lang="en-US" sz="2000" b="1" dirty="0"/>
              <a:t>Lecture 9 Heaven and Holiness Revelation 7</a:t>
            </a:r>
          </a:p>
          <a:p>
            <a:r>
              <a:rPr lang="en-US" sz="2000" b="1" dirty="0"/>
              <a:t>Lecture 10 Heaven and Holiness Revelation 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38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9615" y="1223494"/>
            <a:ext cx="8596668" cy="4456089"/>
          </a:xfrm>
        </p:spPr>
        <p:txBody>
          <a:bodyPr>
            <a:normAutofit/>
          </a:bodyPr>
          <a:lstStyle/>
          <a:p>
            <a:r>
              <a:rPr lang="en-US" sz="2000" b="1" dirty="0"/>
              <a:t>Lecture 11 Holiness Revelation against Man’s knowledge </a:t>
            </a:r>
          </a:p>
          <a:p>
            <a:r>
              <a:rPr lang="en-US" sz="2000" b="1" dirty="0"/>
              <a:t>Lecture 12 Holiness is unto The Lord</a:t>
            </a:r>
          </a:p>
          <a:p>
            <a:r>
              <a:rPr lang="en-US" sz="2000" b="1" dirty="0"/>
              <a:t>Lecture 13 Holiness is the Qualification to make it to Heaven</a:t>
            </a:r>
          </a:p>
          <a:p>
            <a:r>
              <a:rPr lang="en-US" sz="2000" b="1" dirty="0"/>
              <a:t>Lecture 14 Holiness and God’s Nature of Love and Justice </a:t>
            </a:r>
          </a:p>
          <a:p>
            <a:r>
              <a:rPr lang="en-US" sz="2000" b="1" dirty="0"/>
              <a:t>Lecture 15 Holiness and God is not a respecter of persons </a:t>
            </a:r>
          </a:p>
          <a:p>
            <a:r>
              <a:rPr lang="en-US" sz="2000" b="1" dirty="0"/>
              <a:t>Lecture 16 Heaven, Holiness, Goal and Strategy </a:t>
            </a:r>
          </a:p>
          <a:p>
            <a:r>
              <a:rPr lang="en-US" sz="2000" b="1" dirty="0"/>
              <a:t>Lecture 17 Satan’s deadly Strategy of Stratification</a:t>
            </a:r>
          </a:p>
          <a:p>
            <a:r>
              <a:rPr lang="en-US" sz="2000" b="1" dirty="0"/>
              <a:t>Lecture 18 Satan’s deadly Strategy of unbelief</a:t>
            </a:r>
          </a:p>
          <a:p>
            <a:r>
              <a:rPr lang="en-US" sz="2000" b="1" dirty="0"/>
              <a:t>Lecture 19 Satan’s deadly Strategy of hardness of heart</a:t>
            </a:r>
          </a:p>
          <a:p>
            <a:r>
              <a:rPr lang="en-US" sz="2000" b="1" dirty="0"/>
              <a:t>Lecture 20 Satan’s deadly damned Strategy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352982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511</TotalTime>
  <Words>1558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Our Study Materials</vt:lpstr>
      <vt:lpstr>1) The Authorized King James Version (AKJV)</vt:lpstr>
      <vt:lpstr>PowerPoint Presentation</vt:lpstr>
      <vt:lpstr>The Overview of Our Study</vt:lpstr>
      <vt:lpstr>Introductory Lectures                     Our First 48 Lectures Overview</vt:lpstr>
      <vt:lpstr>PowerPoint Presentation</vt:lpstr>
      <vt:lpstr>PowerPoint Presentation</vt:lpstr>
      <vt:lpstr>PowerPoint Presentation</vt:lpstr>
      <vt:lpstr>PowerPoint Presentation</vt:lpstr>
      <vt:lpstr>Power Point Presentation</vt:lpstr>
      <vt:lpstr>Two Questions at the end of each Lecture: Win 200 USD                </vt:lpstr>
      <vt:lpstr>How to write down your answers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Nkemzi Theodore</dc:creator>
  <cp:lastModifiedBy>Nkemzi Theodore</cp:lastModifiedBy>
  <cp:revision>62</cp:revision>
  <dcterms:created xsi:type="dcterms:W3CDTF">2018-11-25T15:50:42Z</dcterms:created>
  <dcterms:modified xsi:type="dcterms:W3CDTF">2019-01-06T08:46:35Z</dcterms:modified>
</cp:coreProperties>
</file>