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9" r:id="rId3"/>
    <p:sldId id="316" r:id="rId4"/>
    <p:sldId id="318" r:id="rId5"/>
    <p:sldId id="258" r:id="rId6"/>
    <p:sldId id="259" r:id="rId7"/>
    <p:sldId id="315" r:id="rId8"/>
    <p:sldId id="317" r:id="rId9"/>
    <p:sldId id="260" r:id="rId10"/>
    <p:sldId id="261" r:id="rId11"/>
    <p:sldId id="262" r:id="rId12"/>
    <p:sldId id="263" r:id="rId13"/>
    <p:sldId id="266" r:id="rId14"/>
    <p:sldId id="267" r:id="rId15"/>
    <p:sldId id="268" r:id="rId16"/>
    <p:sldId id="269" r:id="rId17"/>
    <p:sldId id="264" r:id="rId18"/>
    <p:sldId id="265" r:id="rId19"/>
    <p:sldId id="281" r:id="rId20"/>
    <p:sldId id="270" r:id="rId21"/>
    <p:sldId id="271" r:id="rId22"/>
    <p:sldId id="272" r:id="rId23"/>
    <p:sldId id="273" r:id="rId24"/>
    <p:sldId id="274" r:id="rId25"/>
    <p:sldId id="275" r:id="rId26"/>
    <p:sldId id="291" r:id="rId27"/>
    <p:sldId id="276" r:id="rId28"/>
    <p:sldId id="277" r:id="rId29"/>
    <p:sldId id="293" r:id="rId30"/>
    <p:sldId id="278" r:id="rId31"/>
    <p:sldId id="292" r:id="rId32"/>
    <p:sldId id="279" r:id="rId33"/>
    <p:sldId id="294" r:id="rId34"/>
    <p:sldId id="280" r:id="rId35"/>
    <p:sldId id="290" r:id="rId36"/>
    <p:sldId id="282" r:id="rId37"/>
    <p:sldId id="283" r:id="rId38"/>
    <p:sldId id="295" r:id="rId39"/>
    <p:sldId id="284" r:id="rId40"/>
    <p:sldId id="285" r:id="rId41"/>
    <p:sldId id="286" r:id="rId42"/>
    <p:sldId id="287" r:id="rId43"/>
    <p:sldId id="288" r:id="rId44"/>
    <p:sldId id="289"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2287" y="1893194"/>
            <a:ext cx="8102024" cy="2833352"/>
          </a:xfrm>
        </p:spPr>
        <p:txBody>
          <a:bodyPr/>
          <a:lstStyle/>
          <a:p>
            <a:pPr algn="l">
              <a:spcBef>
                <a:spcPts val="0"/>
              </a:spcBef>
            </a:pPr>
            <a:r>
              <a:rPr lang="en-US" sz="4800" dirty="0">
                <a:solidFill>
                  <a:srgbClr val="7030A0"/>
                </a:solidFill>
                <a:effectLst>
                  <a:outerShdw dist="35941" dir="2700000" sy="50000" kx="2115830" algn="bl">
                    <a:srgbClr val="C0C0C0">
                      <a:alpha val="80000"/>
                    </a:srgbClr>
                  </a:outerShdw>
                </a:effectLst>
                <a:latin typeface="Arial Black" panose="020B0A04020102020204" pitchFamily="34" charset="0"/>
              </a:rPr>
              <a:t>Welcome to Lecture </a:t>
            </a:r>
            <a:r>
              <a:rPr lang="en-US" sz="4800" dirty="0" smtClean="0">
                <a:solidFill>
                  <a:srgbClr val="7030A0"/>
                </a:solidFill>
                <a:effectLst>
                  <a:outerShdw dist="35941" dir="2700000" sy="50000" kx="2115830" algn="bl">
                    <a:srgbClr val="C0C0C0">
                      <a:alpha val="80000"/>
                    </a:srgbClr>
                  </a:outerShdw>
                </a:effectLst>
                <a:latin typeface="Arial Black" panose="020B0A04020102020204" pitchFamily="34" charset="0"/>
              </a:rPr>
              <a:t>2 </a:t>
            </a:r>
            <a:endParaRPr lang="en-US" sz="4800"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algn="l">
              <a:spcBef>
                <a:spcPts val="0"/>
              </a:spcBef>
            </a:pPr>
            <a:r>
              <a:rPr lang="en-US" sz="4800" dirty="0">
                <a:solidFill>
                  <a:srgbClr val="7030A0"/>
                </a:solidFill>
                <a:effectLst>
                  <a:outerShdw dist="35941" dir="2700000" sy="50000" kx="2115830" algn="bl">
                    <a:srgbClr val="C0C0C0">
                      <a:alpha val="80000"/>
                    </a:srgbClr>
                  </a:outerShdw>
                </a:effectLst>
                <a:latin typeface="Arial Black" panose="020B0A04020102020204" pitchFamily="34" charset="0"/>
              </a:rPr>
              <a:t>of Our Holiness Unto The Lord Revival Study</a:t>
            </a:r>
          </a:p>
          <a:p>
            <a:pPr algn="l"/>
            <a:endParaRPr lang="en-US" dirty="0"/>
          </a:p>
        </p:txBody>
      </p:sp>
    </p:spTree>
    <p:extLst>
      <p:ext uri="{BB962C8B-B14F-4D97-AF65-F5344CB8AC3E}">
        <p14:creationId xmlns:p14="http://schemas.microsoft.com/office/powerpoint/2010/main" val="1918808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941" y="957329"/>
            <a:ext cx="8596668" cy="1320800"/>
          </a:xfrm>
        </p:spPr>
        <p:txBody>
          <a:bodyPr/>
          <a:lstStyle/>
          <a:p>
            <a:pPr algn="ctr"/>
            <a:r>
              <a:rPr lang="en-US"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5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3 </a:t>
            </a:r>
            <a:r>
              <a:rPr lang="en-US" sz="5400" b="1" dirty="0">
                <a:solidFill>
                  <a:srgbClr val="7030A0"/>
                </a:solidFill>
                <a:effectLst>
                  <a:outerShdw dist="35941" dir="2700000" sy="50000" kx="2115830" algn="bl">
                    <a:srgbClr val="C0C0C0">
                      <a:alpha val="80000"/>
                    </a:srgbClr>
                  </a:outerShdw>
                </a:effectLst>
                <a:latin typeface="Arial Black" panose="020B0A04020102020204" pitchFamily="34" charset="0"/>
              </a:rPr>
              <a:t>Opening Prayer</a:t>
            </a:r>
            <a:endParaRPr lang="en-US" sz="5400" dirty="0"/>
          </a:p>
        </p:txBody>
      </p:sp>
      <p:sp>
        <p:nvSpPr>
          <p:cNvPr id="3" name="Content Placeholder 2"/>
          <p:cNvSpPr>
            <a:spLocks noGrp="1"/>
          </p:cNvSpPr>
          <p:nvPr>
            <p:ph idx="1"/>
          </p:nvPr>
        </p:nvSpPr>
        <p:spPr>
          <a:xfrm>
            <a:off x="1496336" y="1748466"/>
            <a:ext cx="8596668" cy="3880773"/>
          </a:xfrm>
        </p:spPr>
        <p:txBody>
          <a:bodyPr/>
          <a:lstStyle/>
          <a:p>
            <a:pPr marL="0" indent="0">
              <a:buNone/>
            </a:pPr>
            <a:r>
              <a:rPr lang="en-US" sz="2400" b="1" dirty="0">
                <a:solidFill>
                  <a:srgbClr val="C00000"/>
                </a:solidFill>
                <a:effectLst>
                  <a:outerShdw dist="35941" dir="2700000" sy="50000" kx="2115830" algn="bl">
                    <a:srgbClr val="C0C0C0">
                      <a:alpha val="80000"/>
                    </a:srgbClr>
                  </a:outerShdw>
                </a:effectLst>
                <a:latin typeface="Arial Black" panose="020B0A04020102020204" pitchFamily="34" charset="0"/>
              </a:rPr>
              <a:t>Where ever you are, stand up or fall down on your knees, open your mouth and: </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1) Pray that </a:t>
            </a:r>
            <a:r>
              <a:rPr lang="en-US" sz="2400" b="1" dirty="0">
                <a:solidFill>
                  <a:srgbClr val="FF0000"/>
                </a:solidFill>
                <a:effectLst>
                  <a:outerShdw dist="35941" dir="2700000" sy="50000" kx="2115830" algn="bl">
                    <a:srgbClr val="C0C0C0">
                      <a:alpha val="80000"/>
                    </a:srgbClr>
                  </a:outerShdw>
                </a:effectLst>
                <a:latin typeface="Arial Black" panose="020B0A04020102020204" pitchFamily="34" charset="0"/>
              </a:rPr>
              <a:t>you will understand the meaning of Holiness</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Mighty Name of Jesus.</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2) Pray that </a:t>
            </a:r>
            <a:r>
              <a:rPr lang="en-US" sz="2400" b="1" dirty="0">
                <a:solidFill>
                  <a:srgbClr val="FF0000"/>
                </a:solidFill>
                <a:effectLst>
                  <a:outerShdw dist="35941" dir="2700000" sy="50000" kx="2115830" algn="bl">
                    <a:srgbClr val="C0C0C0">
                      <a:alpha val="80000"/>
                    </a:srgbClr>
                  </a:outerShdw>
                </a:effectLst>
                <a:latin typeface="Arial Black" panose="020B0A04020102020204" pitchFamily="34" charset="0"/>
              </a:rPr>
              <a:t>every viewer or listener will understand the meaning of Holiness </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in The Mighty Name of Jesus.</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3) Cover this Lecture </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2 </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with the Blood of Jesus in The Mighty Name of Jesus. Amen. </a:t>
            </a:r>
          </a:p>
          <a:p>
            <a:pPr marL="0" indent="0">
              <a:buNone/>
            </a:pPr>
            <a:endParaRPr lang="en-US" dirty="0"/>
          </a:p>
        </p:txBody>
      </p:sp>
    </p:spTree>
    <p:extLst>
      <p:ext uri="{BB962C8B-B14F-4D97-AF65-F5344CB8AC3E}">
        <p14:creationId xmlns:p14="http://schemas.microsoft.com/office/powerpoint/2010/main" val="741588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824" y="1452251"/>
            <a:ext cx="8596668" cy="3880773"/>
          </a:xfrm>
        </p:spPr>
        <p:txBody>
          <a:bodyPr/>
          <a:lstStyle/>
          <a:p>
            <a:pPr marL="0" indent="0" algn="ctr">
              <a:spcBef>
                <a:spcPts val="0"/>
              </a:spcBef>
              <a:buNone/>
            </a:pPr>
            <a:r>
              <a:rPr lang="en-US" sz="4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4 </a:t>
            </a:r>
            <a:r>
              <a:rPr lang="en-US" sz="4800" b="1" dirty="0">
                <a:solidFill>
                  <a:srgbClr val="7030A0"/>
                </a:solidFill>
                <a:effectLst>
                  <a:outerShdw dist="35941" dir="2700000" sy="50000" kx="2115830" algn="bl">
                    <a:srgbClr val="C0C0C0">
                      <a:alpha val="80000"/>
                    </a:srgbClr>
                  </a:outerShdw>
                </a:effectLst>
                <a:latin typeface="Arial Black" panose="020B0A04020102020204" pitchFamily="34" charset="0"/>
              </a:rPr>
              <a:t>Our Opening </a:t>
            </a:r>
            <a:r>
              <a:rPr lang="en-US" sz="4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Scripture</a:t>
            </a:r>
          </a:p>
          <a:p>
            <a:pPr marL="0" indent="0">
              <a:spcBef>
                <a:spcPts val="0"/>
              </a:spcBef>
              <a:buNone/>
            </a:pPr>
            <a:r>
              <a:rPr lang="en-US" sz="3600" dirty="0">
                <a:solidFill>
                  <a:srgbClr val="C00000"/>
                </a:solidFill>
                <a:effectLst>
                  <a:outerShdw dist="35941" dir="2700000" sy="50000" kx="2115830" algn="bl">
                    <a:srgbClr val="C0C0C0">
                      <a:alpha val="80000"/>
                    </a:srgbClr>
                  </a:outerShdw>
                </a:effectLst>
                <a:latin typeface="Arial Black" panose="020B0A04020102020204" pitchFamily="34" charset="0"/>
              </a:rPr>
              <a:t>“</a:t>
            </a:r>
            <a:r>
              <a:rPr lang="en-US" sz="3600" i="1" dirty="0">
                <a:solidFill>
                  <a:srgbClr val="C00000"/>
                </a:solidFill>
                <a:effectLst>
                  <a:outerShdw dist="35941" dir="2700000" sy="50000" kx="2115830" algn="bl">
                    <a:srgbClr val="C0C0C0">
                      <a:alpha val="80000"/>
                    </a:srgbClr>
                  </a:outerShdw>
                </a:effectLst>
                <a:latin typeface="Arial Black" panose="020B0A04020102020204" pitchFamily="34" charset="0"/>
              </a:rPr>
              <a:t>According as he hath </a:t>
            </a:r>
            <a:r>
              <a:rPr lang="en-US" sz="3600" i="1" dirty="0">
                <a:solidFill>
                  <a:srgbClr val="FF0000"/>
                </a:solidFill>
                <a:effectLst>
                  <a:outerShdw dist="35941" dir="2700000" sy="50000" kx="2115830" algn="bl">
                    <a:srgbClr val="C0C0C0">
                      <a:alpha val="80000"/>
                    </a:srgbClr>
                  </a:outerShdw>
                </a:effectLst>
                <a:latin typeface="Arial Black" panose="020B0A04020102020204" pitchFamily="34" charset="0"/>
              </a:rPr>
              <a:t>chosen us </a:t>
            </a:r>
            <a:r>
              <a:rPr lang="en-US" sz="3600" i="1" dirty="0">
                <a:solidFill>
                  <a:srgbClr val="C00000"/>
                </a:solidFill>
                <a:effectLst>
                  <a:outerShdw dist="35941" dir="2700000" sy="50000" kx="2115830" algn="bl">
                    <a:srgbClr val="C0C0C0">
                      <a:alpha val="80000"/>
                    </a:srgbClr>
                  </a:outerShdw>
                </a:effectLst>
                <a:latin typeface="Arial Black" panose="020B0A04020102020204" pitchFamily="34" charset="0"/>
              </a:rPr>
              <a:t>in him before the foundation of the world, </a:t>
            </a:r>
            <a:r>
              <a:rPr lang="en-US" sz="3600" i="1" dirty="0">
                <a:solidFill>
                  <a:srgbClr val="FF0000"/>
                </a:solidFill>
                <a:effectLst>
                  <a:outerShdw dist="35941" dir="2700000" sy="50000" kx="2115830" algn="bl">
                    <a:srgbClr val="C0C0C0">
                      <a:alpha val="80000"/>
                    </a:srgbClr>
                  </a:outerShdw>
                </a:effectLst>
                <a:latin typeface="Arial Black" panose="020B0A04020102020204" pitchFamily="34" charset="0"/>
              </a:rPr>
              <a:t>that</a:t>
            </a:r>
            <a:r>
              <a:rPr lang="en-US" sz="3600" i="1" dirty="0">
                <a:solidFill>
                  <a:srgbClr val="C00000"/>
                </a:solidFill>
                <a:effectLst>
                  <a:outerShdw dist="35941" dir="2700000" sy="50000" kx="2115830" algn="bl">
                    <a:srgbClr val="C0C0C0">
                      <a:alpha val="80000"/>
                    </a:srgbClr>
                  </a:outerShdw>
                </a:effectLst>
                <a:latin typeface="Arial Black" panose="020B0A04020102020204" pitchFamily="34" charset="0"/>
              </a:rPr>
              <a:t> </a:t>
            </a:r>
            <a:r>
              <a:rPr lang="en-US" sz="3600" i="1" dirty="0">
                <a:solidFill>
                  <a:srgbClr val="FF0000"/>
                </a:solidFill>
                <a:effectLst>
                  <a:outerShdw dist="35941" dir="2700000" sy="50000" kx="2115830" algn="bl">
                    <a:srgbClr val="C0C0C0">
                      <a:alpha val="80000"/>
                    </a:srgbClr>
                  </a:outerShdw>
                </a:effectLst>
                <a:latin typeface="Arial Black" panose="020B0A04020102020204" pitchFamily="34" charset="0"/>
              </a:rPr>
              <a:t>we should be holy</a:t>
            </a:r>
            <a:r>
              <a:rPr lang="en-US" sz="3600" i="1" dirty="0">
                <a:solidFill>
                  <a:srgbClr val="C00000"/>
                </a:solidFill>
                <a:effectLst>
                  <a:outerShdw dist="35941" dir="2700000" sy="50000" kx="2115830" algn="bl">
                    <a:srgbClr val="C0C0C0">
                      <a:alpha val="80000"/>
                    </a:srgbClr>
                  </a:outerShdw>
                </a:effectLst>
                <a:latin typeface="Arial Black" panose="020B0A04020102020204" pitchFamily="34" charset="0"/>
              </a:rPr>
              <a:t> and </a:t>
            </a:r>
            <a:r>
              <a:rPr lang="en-US" sz="3600" i="1" dirty="0">
                <a:solidFill>
                  <a:srgbClr val="FF0000"/>
                </a:solidFill>
                <a:effectLst>
                  <a:outerShdw dist="35941" dir="2700000" sy="50000" kx="2115830" algn="bl">
                    <a:srgbClr val="C0C0C0">
                      <a:alpha val="80000"/>
                    </a:srgbClr>
                  </a:outerShdw>
                </a:effectLst>
                <a:latin typeface="Arial Black" panose="020B0A04020102020204" pitchFamily="34" charset="0"/>
              </a:rPr>
              <a:t>without blame</a:t>
            </a:r>
            <a:r>
              <a:rPr lang="en-US" sz="3600" i="1" dirty="0">
                <a:solidFill>
                  <a:srgbClr val="C00000"/>
                </a:solidFill>
                <a:effectLst>
                  <a:outerShdw dist="35941" dir="2700000" sy="50000" kx="2115830" algn="bl">
                    <a:srgbClr val="C0C0C0">
                      <a:alpha val="80000"/>
                    </a:srgbClr>
                  </a:outerShdw>
                </a:effectLst>
                <a:latin typeface="Arial Black" panose="020B0A04020102020204" pitchFamily="34" charset="0"/>
              </a:rPr>
              <a:t> before him in love</a:t>
            </a:r>
            <a:r>
              <a:rPr lang="en-US" sz="3600" dirty="0">
                <a:solidFill>
                  <a:srgbClr val="C00000"/>
                </a:solidFill>
                <a:effectLst>
                  <a:outerShdw dist="35941" dir="2700000" sy="50000" kx="2115830" algn="bl">
                    <a:srgbClr val="C0C0C0">
                      <a:alpha val="80000"/>
                    </a:srgbClr>
                  </a:outerShdw>
                </a:effectLst>
                <a:latin typeface="Arial Black" panose="020B0A04020102020204" pitchFamily="34" charset="0"/>
              </a:rPr>
              <a:t>” (Ephesians 1:4). </a:t>
            </a:r>
            <a:endParaRPr lang="en-US" sz="3600" dirty="0">
              <a:solidFill>
                <a:srgbClr val="C00000"/>
              </a:solidFill>
            </a:endParaRPr>
          </a:p>
          <a:p>
            <a:pPr marL="0" indent="0">
              <a:buNone/>
            </a:pPr>
            <a:endParaRPr lang="en-US" dirty="0"/>
          </a:p>
        </p:txBody>
      </p:sp>
    </p:spTree>
    <p:extLst>
      <p:ext uri="{BB962C8B-B14F-4D97-AF65-F5344CB8AC3E}">
        <p14:creationId xmlns:p14="http://schemas.microsoft.com/office/powerpoint/2010/main" val="2715777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006" y="1649727"/>
            <a:ext cx="8596668" cy="871470"/>
          </a:xfrm>
        </p:spPr>
        <p:txBody>
          <a:bodyPr>
            <a:normAutofit fontScale="90000"/>
          </a:bodyPr>
          <a:lstStyle/>
          <a:p>
            <a:r>
              <a:rPr lang="en-US" sz="4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5a </a:t>
            </a:r>
            <a:r>
              <a:rPr lang="en-US" sz="4200" b="1" dirty="0">
                <a:solidFill>
                  <a:srgbClr val="7030A0"/>
                </a:solidFill>
                <a:effectLst>
                  <a:outerShdw dist="35941" dir="2700000" sy="50000" kx="2115830" algn="bl">
                    <a:srgbClr val="C0C0C0">
                      <a:alpha val="80000"/>
                    </a:srgbClr>
                  </a:outerShdw>
                </a:effectLst>
                <a:latin typeface="Arial Black" panose="020B0A04020102020204" pitchFamily="34" charset="0"/>
              </a:rPr>
              <a:t>Some Synonyms of Holiness</a:t>
            </a:r>
            <a: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t/>
            </a:r>
            <a:b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br>
            <a:endParaRPr lang="en-US" dirty="0"/>
          </a:p>
        </p:txBody>
      </p:sp>
      <p:sp>
        <p:nvSpPr>
          <p:cNvPr id="3" name="Content Placeholder 2"/>
          <p:cNvSpPr>
            <a:spLocks noGrp="1"/>
          </p:cNvSpPr>
          <p:nvPr>
            <p:ph idx="1"/>
          </p:nvPr>
        </p:nvSpPr>
        <p:spPr>
          <a:xfrm>
            <a:off x="1462945" y="2392409"/>
            <a:ext cx="8596668" cy="2501563"/>
          </a:xfrm>
        </p:spPr>
        <p:txBody>
          <a:bodyPr>
            <a:normAutofit fontScale="92500"/>
          </a:bodyPr>
          <a:lstStyle/>
          <a:p>
            <a:pPr marL="0" indent="0">
              <a:buNone/>
            </a:pPr>
            <a:r>
              <a:rPr lang="en-US" sz="3200" b="1" dirty="0" smtClean="0">
                <a:solidFill>
                  <a:schemeClr val="accent4"/>
                </a:solidFill>
                <a:effectLst>
                  <a:outerShdw dist="35941" dir="2700000" sy="50000" kx="2115830" algn="bl">
                    <a:srgbClr val="C0C0C0">
                      <a:alpha val="80000"/>
                    </a:srgbClr>
                  </a:outerShdw>
                </a:effectLst>
                <a:latin typeface="Arial Black" panose="020B0A04020102020204" pitchFamily="34" charset="0"/>
              </a:rPr>
              <a:t>    </a:t>
            </a:r>
            <a:r>
              <a:rPr lang="en-US" sz="3200" b="1" dirty="0" smtClean="0">
                <a:solidFill>
                  <a:schemeClr val="tx1"/>
                </a:solidFill>
                <a:effectLst>
                  <a:outerShdw dist="35941" dir="2700000" sy="50000" kx="2115830" algn="bl">
                    <a:srgbClr val="C0C0C0">
                      <a:alpha val="80000"/>
                    </a:srgbClr>
                  </a:outerShdw>
                </a:effectLst>
                <a:latin typeface="Arial Black" panose="020B0A04020102020204" pitchFamily="34" charset="0"/>
              </a:rPr>
              <a:t>1) Pure/Purity </a:t>
            </a:r>
            <a:r>
              <a:rPr lang="en-US" sz="3200" b="1" dirty="0">
                <a:solidFill>
                  <a:schemeClr val="tx1"/>
                </a:solidFill>
                <a:effectLst>
                  <a:outerShdw dist="35941" dir="2700000" sy="50000" kx="2115830" algn="bl">
                    <a:srgbClr val="C0C0C0">
                      <a:alpha val="80000"/>
                    </a:srgbClr>
                  </a:outerShdw>
                </a:effectLst>
                <a:latin typeface="Arial Black" panose="020B0A04020102020204" pitchFamily="34" charset="0"/>
              </a:rPr>
              <a:t>(Exodus 30:35b)</a:t>
            </a:r>
          </a:p>
          <a:p>
            <a:pPr marL="0" indent="0">
              <a:buNone/>
            </a:pPr>
            <a:r>
              <a:rPr lang="en-US" sz="3200" b="1" dirty="0">
                <a:solidFill>
                  <a:schemeClr val="accent4"/>
                </a:solidFill>
                <a:effectLst>
                  <a:outerShdw dist="35941" dir="2700000" sy="50000" kx="2115830" algn="bl">
                    <a:srgbClr val="C0C0C0">
                      <a:alpha val="80000"/>
                    </a:srgbClr>
                  </a:outerShdw>
                </a:effectLst>
                <a:latin typeface="Arial Black" panose="020B0A04020102020204" pitchFamily="34" charset="0"/>
              </a:rPr>
              <a:t> </a:t>
            </a:r>
            <a:r>
              <a:rPr lang="en-US" sz="3200" b="1" dirty="0" smtClean="0">
                <a:solidFill>
                  <a:schemeClr val="accent4"/>
                </a:solidFill>
                <a:effectLst>
                  <a:outerShdw dist="35941" dir="2700000" sy="50000" kx="2115830" algn="bl">
                    <a:srgbClr val="C0C0C0">
                      <a:alpha val="80000"/>
                    </a:srgbClr>
                  </a:outerShdw>
                </a:effectLst>
                <a:latin typeface="Arial Black" panose="020B0A04020102020204" pitchFamily="34" charset="0"/>
              </a:rPr>
              <a:t>   </a:t>
            </a:r>
            <a:r>
              <a:rPr lang="en-US" sz="3200" b="1" dirty="0" smtClean="0">
                <a:solidFill>
                  <a:schemeClr val="tx1"/>
                </a:solidFill>
                <a:effectLst>
                  <a:outerShdw dist="35941" dir="2700000" sy="50000" kx="2115830" algn="bl">
                    <a:srgbClr val="C0C0C0">
                      <a:alpha val="80000"/>
                    </a:srgbClr>
                  </a:outerShdw>
                </a:effectLst>
                <a:latin typeface="Arial Black" panose="020B0A04020102020204" pitchFamily="34" charset="0"/>
              </a:rPr>
              <a:t>2) Clean/Cleanness  (Leviticus 10:10)</a:t>
            </a:r>
          </a:p>
          <a:p>
            <a:pPr marL="0" indent="0">
              <a:buNone/>
            </a:pPr>
            <a:r>
              <a:rPr lang="en-US" sz="3200" b="1" dirty="0" smtClean="0">
                <a:solidFill>
                  <a:schemeClr val="tx1"/>
                </a:solidFill>
                <a:effectLst>
                  <a:outerShdw dist="35941" dir="2700000" sy="50000" kx="2115830" algn="bl">
                    <a:srgbClr val="C0C0C0">
                      <a:alpha val="80000"/>
                    </a:srgbClr>
                  </a:outerShdw>
                </a:effectLst>
                <a:latin typeface="Arial Black" panose="020B0A04020102020204" pitchFamily="34" charset="0"/>
              </a:rPr>
              <a:t>    3) Blamelessness (Ephesians 5:27)</a:t>
            </a:r>
          </a:p>
          <a:p>
            <a:pPr marL="0" indent="0">
              <a:buNone/>
            </a:pPr>
            <a:r>
              <a:rPr lang="en-US" sz="3200" b="1" dirty="0" smtClean="0">
                <a:solidFill>
                  <a:schemeClr val="tx1"/>
                </a:solidFill>
                <a:effectLst>
                  <a:outerShdw dist="35941" dir="2700000" sy="50000" kx="2115830" algn="bl">
                    <a:srgbClr val="C0C0C0">
                      <a:alpha val="80000"/>
                    </a:srgbClr>
                  </a:outerShdw>
                </a:effectLst>
                <a:latin typeface="Arial Black" panose="020B0A04020102020204" pitchFamily="34" charset="0"/>
              </a:rPr>
              <a:t>    4) Spotlessness (</a:t>
            </a:r>
            <a:r>
              <a:rPr lang="en-US" sz="3200" b="1" dirty="0">
                <a:solidFill>
                  <a:schemeClr val="tx1"/>
                </a:solidFill>
                <a:effectLst>
                  <a:outerShdw dist="35941" dir="2700000" sy="50000" kx="2115830" algn="bl">
                    <a:srgbClr val="C0C0C0">
                      <a:alpha val="80000"/>
                    </a:srgbClr>
                  </a:outerShdw>
                </a:effectLst>
                <a:latin typeface="Arial Black" panose="020B0A04020102020204" pitchFamily="34" charset="0"/>
              </a:rPr>
              <a:t>Ephesians 5:27)</a:t>
            </a:r>
          </a:p>
          <a:p>
            <a:endParaRPr lang="en-US" dirty="0"/>
          </a:p>
        </p:txBody>
      </p:sp>
    </p:spTree>
    <p:extLst>
      <p:ext uri="{BB962C8B-B14F-4D97-AF65-F5344CB8AC3E}">
        <p14:creationId xmlns:p14="http://schemas.microsoft.com/office/powerpoint/2010/main" val="317948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4460" y="1671192"/>
            <a:ext cx="8596668" cy="3880773"/>
          </a:xfrm>
        </p:spPr>
        <p:txBody>
          <a:bodyPr>
            <a:normAutofit lnSpcReduction="10000"/>
          </a:bodyPr>
          <a:lstStyle/>
          <a:p>
            <a:pPr marL="0" indent="0">
              <a:spcBef>
                <a:spcPts val="0"/>
              </a:spcBef>
              <a:buNone/>
            </a:pPr>
            <a:r>
              <a:rPr lang="en-US" sz="3200" b="1" dirty="0">
                <a:solidFill>
                  <a:srgbClr val="7030A0"/>
                </a:solidFill>
                <a:latin typeface="Bookman Old Style" panose="02050604050505020204" pitchFamily="18" charset="0"/>
              </a:rPr>
              <a:t>1) Pure/Purity: </a:t>
            </a:r>
            <a:r>
              <a:rPr lang="en-US" sz="3200" b="1" dirty="0">
                <a:solidFill>
                  <a:srgbClr val="FF0000"/>
                </a:solidFill>
                <a:latin typeface="Bookman Old Style" panose="02050604050505020204" pitchFamily="18" charset="0"/>
              </a:rPr>
              <a:t>It is the quality or state of being free from mixture, pollution, or other foreign </a:t>
            </a:r>
            <a:r>
              <a:rPr lang="en-US" sz="3200" b="1" dirty="0" smtClean="0">
                <a:solidFill>
                  <a:srgbClr val="FF0000"/>
                </a:solidFill>
                <a:latin typeface="Bookman Old Style" panose="02050604050505020204" pitchFamily="18" charset="0"/>
              </a:rPr>
              <a:t>elements.  </a:t>
            </a:r>
          </a:p>
          <a:p>
            <a:pPr marL="0" indent="0">
              <a:spcBef>
                <a:spcPts val="0"/>
              </a:spcBef>
              <a:buNone/>
            </a:pPr>
            <a:r>
              <a:rPr lang="en-US" sz="3200" dirty="0" smtClean="0">
                <a:solidFill>
                  <a:schemeClr val="tx1"/>
                </a:solidFill>
                <a:latin typeface="Bookman Old Style" panose="02050604050505020204" pitchFamily="18" charset="0"/>
              </a:rPr>
              <a:t>-“</a:t>
            </a:r>
            <a:r>
              <a:rPr lang="en-US" sz="3200" b="1" i="1" dirty="0"/>
              <a:t>And every man that hath this hope in him </a:t>
            </a:r>
            <a:r>
              <a:rPr lang="en-US" sz="3200" b="1" i="1" u="sng" dirty="0" err="1">
                <a:solidFill>
                  <a:srgbClr val="C00000"/>
                </a:solidFill>
              </a:rPr>
              <a:t>purifieth</a:t>
            </a:r>
            <a:r>
              <a:rPr lang="en-US" sz="3200" b="1" i="1" dirty="0"/>
              <a:t> himself, even as he is </a:t>
            </a:r>
            <a:r>
              <a:rPr lang="en-US" sz="3200" b="1" i="1" u="sng" dirty="0">
                <a:solidFill>
                  <a:srgbClr val="C00000"/>
                </a:solidFill>
              </a:rPr>
              <a:t>pure</a:t>
            </a:r>
            <a:r>
              <a:rPr lang="en-US" sz="3200" dirty="0">
                <a:solidFill>
                  <a:schemeClr val="tx1"/>
                </a:solidFill>
                <a:latin typeface="Bookman Old Style" panose="02050604050505020204" pitchFamily="18" charset="0"/>
              </a:rPr>
              <a:t>” </a:t>
            </a:r>
            <a:r>
              <a:rPr lang="en-US" sz="3200" dirty="0" smtClean="0">
                <a:solidFill>
                  <a:schemeClr val="tx1"/>
                </a:solidFill>
                <a:latin typeface="Bookman Old Style" panose="02050604050505020204" pitchFamily="18" charset="0"/>
              </a:rPr>
              <a:t>       </a:t>
            </a:r>
            <a:r>
              <a:rPr lang="en-US" sz="3200" b="1" dirty="0" smtClean="0">
                <a:solidFill>
                  <a:schemeClr val="tx1"/>
                </a:solidFill>
                <a:latin typeface="Bookman Old Style" panose="02050604050505020204" pitchFamily="18" charset="0"/>
              </a:rPr>
              <a:t>(</a:t>
            </a:r>
            <a:r>
              <a:rPr lang="en-US" sz="3200" b="1" dirty="0">
                <a:solidFill>
                  <a:schemeClr val="tx1"/>
                </a:solidFill>
                <a:latin typeface="Bookman Old Style" panose="02050604050505020204" pitchFamily="18" charset="0"/>
              </a:rPr>
              <a:t>1 John 3:3). </a:t>
            </a:r>
          </a:p>
          <a:p>
            <a:pPr marL="0" indent="0">
              <a:spcBef>
                <a:spcPts val="0"/>
              </a:spcBef>
              <a:buNone/>
            </a:pPr>
            <a:r>
              <a:rPr lang="en-US" sz="3200" dirty="0">
                <a:solidFill>
                  <a:schemeClr val="tx1"/>
                </a:solidFill>
                <a:latin typeface="Bookman Old Style" panose="02050604050505020204" pitchFamily="18" charset="0"/>
              </a:rPr>
              <a:t>-“</a:t>
            </a:r>
            <a:r>
              <a:rPr lang="en-US" sz="3200" b="1" i="1" dirty="0"/>
              <a:t>neither be partaker of other men's sins: </a:t>
            </a:r>
            <a:r>
              <a:rPr lang="en-US" sz="3200" b="1" i="1" u="sng" dirty="0">
                <a:solidFill>
                  <a:srgbClr val="C00000"/>
                </a:solidFill>
              </a:rPr>
              <a:t>keep thyself pure</a:t>
            </a:r>
            <a:r>
              <a:rPr lang="en-US" sz="3200" dirty="0">
                <a:solidFill>
                  <a:schemeClr val="tx1"/>
                </a:solidFill>
                <a:latin typeface="Bookman Old Style" panose="02050604050505020204" pitchFamily="18" charset="0"/>
              </a:rPr>
              <a:t>”  </a:t>
            </a:r>
            <a:r>
              <a:rPr lang="en-US" sz="3200" b="1" dirty="0">
                <a:solidFill>
                  <a:schemeClr val="tx1"/>
                </a:solidFill>
                <a:latin typeface="Bookman Old Style" panose="02050604050505020204" pitchFamily="18" charset="0"/>
              </a:rPr>
              <a:t>(1 Timothy 5:22b).</a:t>
            </a:r>
            <a:r>
              <a:rPr lang="en-US" sz="3200" dirty="0">
                <a:solidFill>
                  <a:schemeClr val="tx1"/>
                </a:solidFill>
                <a:latin typeface="Bookman Old Style" panose="02050604050505020204" pitchFamily="18" charset="0"/>
              </a:rPr>
              <a:t> </a:t>
            </a:r>
          </a:p>
          <a:p>
            <a:pPr marL="0" indent="0">
              <a:buNone/>
            </a:pPr>
            <a:endParaRPr lang="en-US" dirty="0"/>
          </a:p>
        </p:txBody>
      </p:sp>
    </p:spTree>
    <p:extLst>
      <p:ext uri="{BB962C8B-B14F-4D97-AF65-F5344CB8AC3E}">
        <p14:creationId xmlns:p14="http://schemas.microsoft.com/office/powerpoint/2010/main" val="2236292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0827" y="1735587"/>
            <a:ext cx="8596668" cy="3880773"/>
          </a:xfrm>
        </p:spPr>
        <p:txBody>
          <a:bodyPr>
            <a:normAutofit lnSpcReduction="10000"/>
          </a:bodyPr>
          <a:lstStyle/>
          <a:p>
            <a:pPr marL="0" indent="0">
              <a:spcBef>
                <a:spcPts val="0"/>
              </a:spcBef>
              <a:buNone/>
            </a:pPr>
            <a:r>
              <a:rPr lang="en-US" sz="3200" b="1" dirty="0">
                <a:solidFill>
                  <a:srgbClr val="7030A0"/>
                </a:solidFill>
                <a:latin typeface="Bookman Old Style" panose="02050604050505020204" pitchFamily="18" charset="0"/>
              </a:rPr>
              <a:t>2) Clean/Cleanness: </a:t>
            </a:r>
            <a:r>
              <a:rPr lang="en-US" sz="3200" b="1" dirty="0">
                <a:solidFill>
                  <a:schemeClr val="tx1"/>
                </a:solidFill>
                <a:latin typeface="Bookman Old Style" panose="02050604050505020204" pitchFamily="18" charset="0"/>
              </a:rPr>
              <a:t>It means </a:t>
            </a:r>
            <a:r>
              <a:rPr lang="en-US" sz="3200" dirty="0">
                <a:latin typeface="Bookman Old Style" panose="02050604050505020204" pitchFamily="18" charset="0"/>
              </a:rPr>
              <a:t>“</a:t>
            </a:r>
            <a:r>
              <a:rPr lang="en-US" sz="3200" b="1" i="1" dirty="0">
                <a:solidFill>
                  <a:srgbClr val="FF0000"/>
                </a:solidFill>
                <a:latin typeface="Bookman Old Style" panose="02050604050505020204" pitchFamily="18" charset="0"/>
              </a:rPr>
              <a:t>pure</a:t>
            </a:r>
            <a:r>
              <a:rPr lang="en-US" sz="3200" b="1" dirty="0">
                <a:solidFill>
                  <a:srgbClr val="FF0000"/>
                </a:solidFill>
                <a:latin typeface="Bookman Old Style" panose="02050604050505020204" pitchFamily="18" charset="0"/>
              </a:rPr>
              <a:t>, </a:t>
            </a:r>
            <a:r>
              <a:rPr lang="en-US" sz="3200" b="1" i="1" dirty="0">
                <a:solidFill>
                  <a:srgbClr val="FF0000"/>
                </a:solidFill>
                <a:latin typeface="Bookman Old Style" panose="02050604050505020204" pitchFamily="18" charset="0"/>
              </a:rPr>
              <a:t>clear</a:t>
            </a:r>
            <a:r>
              <a:rPr lang="en-US" sz="3200" b="1" dirty="0">
                <a:solidFill>
                  <a:srgbClr val="FF0000"/>
                </a:solidFill>
                <a:latin typeface="Bookman Old Style" panose="02050604050505020204" pitchFamily="18" charset="0"/>
              </a:rPr>
              <a:t>, </a:t>
            </a:r>
            <a:r>
              <a:rPr lang="en-US" sz="3200" b="1" i="1" dirty="0">
                <a:solidFill>
                  <a:srgbClr val="FF0000"/>
                </a:solidFill>
                <a:latin typeface="Bookman Old Style" panose="02050604050505020204" pitchFamily="18" charset="0"/>
              </a:rPr>
              <a:t>uncontaminated</a:t>
            </a:r>
            <a:r>
              <a:rPr lang="en-US" sz="3200" dirty="0">
                <a:latin typeface="Bookman Old Style" panose="02050604050505020204" pitchFamily="18" charset="0"/>
              </a:rPr>
              <a:t>” </a:t>
            </a:r>
          </a:p>
          <a:p>
            <a:pPr marL="0" indent="0">
              <a:spcBef>
                <a:spcPts val="0"/>
              </a:spcBef>
              <a:buNone/>
            </a:pPr>
            <a:r>
              <a:rPr lang="en-US" sz="3200" dirty="0">
                <a:solidFill>
                  <a:schemeClr val="tx1"/>
                </a:solidFill>
                <a:latin typeface="Bookman Old Style" panose="02050604050505020204" pitchFamily="18" charset="0"/>
              </a:rPr>
              <a:t>-“</a:t>
            </a:r>
            <a:r>
              <a:rPr lang="en-US" sz="3200" b="1" i="1" dirty="0"/>
              <a:t>And that ye may put difference between </a:t>
            </a:r>
            <a:r>
              <a:rPr lang="en-US" sz="3200" b="1" i="1" u="sng" dirty="0">
                <a:solidFill>
                  <a:srgbClr val="C00000"/>
                </a:solidFill>
              </a:rPr>
              <a:t>holy</a:t>
            </a:r>
            <a:r>
              <a:rPr lang="en-US" sz="3200" b="1" i="1" dirty="0"/>
              <a:t> and </a:t>
            </a:r>
            <a:r>
              <a:rPr lang="en-US" sz="3200" b="1" i="1" u="sng" dirty="0">
                <a:solidFill>
                  <a:srgbClr val="C00000"/>
                </a:solidFill>
              </a:rPr>
              <a:t>unholy</a:t>
            </a:r>
            <a:r>
              <a:rPr lang="en-US" sz="3200" b="1" i="1" dirty="0"/>
              <a:t>, and between </a:t>
            </a:r>
            <a:r>
              <a:rPr lang="en-US" sz="3200" b="1" i="1" u="sng" dirty="0">
                <a:solidFill>
                  <a:srgbClr val="C00000"/>
                </a:solidFill>
              </a:rPr>
              <a:t>unclean</a:t>
            </a:r>
            <a:r>
              <a:rPr lang="en-US" sz="3200" b="1" i="1" dirty="0"/>
              <a:t> and </a:t>
            </a:r>
            <a:r>
              <a:rPr lang="en-US" sz="3200" b="1" i="1" u="sng" dirty="0">
                <a:solidFill>
                  <a:srgbClr val="C00000"/>
                </a:solidFill>
              </a:rPr>
              <a:t>clean</a:t>
            </a:r>
            <a:r>
              <a:rPr lang="en-US" sz="3200" dirty="0">
                <a:solidFill>
                  <a:schemeClr val="tx1"/>
                </a:solidFill>
                <a:latin typeface="Bookman Old Style" panose="02050604050505020204" pitchFamily="18" charset="0"/>
              </a:rPr>
              <a:t>” </a:t>
            </a:r>
            <a:r>
              <a:rPr lang="en-US" sz="3200" b="1" dirty="0">
                <a:solidFill>
                  <a:schemeClr val="tx1"/>
                </a:solidFill>
                <a:latin typeface="Bookman Old Style" panose="02050604050505020204" pitchFamily="18" charset="0"/>
              </a:rPr>
              <a:t>(Leviticus 10:10).</a:t>
            </a:r>
          </a:p>
          <a:p>
            <a:pPr marL="0" indent="0">
              <a:spcBef>
                <a:spcPts val="0"/>
              </a:spcBef>
              <a:buNone/>
            </a:pPr>
            <a:r>
              <a:rPr lang="en-US" sz="3200" dirty="0">
                <a:solidFill>
                  <a:schemeClr val="tx1"/>
                </a:solidFill>
                <a:latin typeface="Bookman Old Style" panose="02050604050505020204" pitchFamily="18" charset="0"/>
              </a:rPr>
              <a:t>-“</a:t>
            </a:r>
            <a:r>
              <a:rPr lang="en-US" sz="3200" b="1" i="1" dirty="0"/>
              <a:t>To make a </a:t>
            </a:r>
            <a:r>
              <a:rPr lang="en-US" sz="3200" b="1" i="1" u="sng" dirty="0">
                <a:solidFill>
                  <a:srgbClr val="C00000"/>
                </a:solidFill>
              </a:rPr>
              <a:t>difference between the unclean and the clean</a:t>
            </a:r>
            <a:r>
              <a:rPr lang="en-US" sz="3200" dirty="0">
                <a:solidFill>
                  <a:schemeClr val="tx1"/>
                </a:solidFill>
                <a:latin typeface="Bookman Old Style" panose="02050604050505020204" pitchFamily="18" charset="0"/>
              </a:rPr>
              <a:t>” </a:t>
            </a:r>
            <a:r>
              <a:rPr lang="en-US" sz="3200" dirty="0" smtClean="0">
                <a:solidFill>
                  <a:schemeClr val="tx1"/>
                </a:solidFill>
                <a:latin typeface="Bookman Old Style" panose="02050604050505020204" pitchFamily="18" charset="0"/>
              </a:rPr>
              <a:t>               </a:t>
            </a:r>
            <a:r>
              <a:rPr lang="en-US" sz="3200" b="1" dirty="0" smtClean="0">
                <a:solidFill>
                  <a:schemeClr val="tx1"/>
                </a:solidFill>
                <a:latin typeface="Bookman Old Style" panose="02050604050505020204" pitchFamily="18" charset="0"/>
              </a:rPr>
              <a:t>(</a:t>
            </a:r>
            <a:r>
              <a:rPr lang="en-US" sz="3200" b="1" dirty="0">
                <a:solidFill>
                  <a:schemeClr val="tx1"/>
                </a:solidFill>
                <a:latin typeface="Bookman Old Style" panose="02050604050505020204" pitchFamily="18" charset="0"/>
              </a:rPr>
              <a:t>Leviticus 11:47a).</a:t>
            </a:r>
          </a:p>
          <a:p>
            <a:pPr marL="0" indent="0">
              <a:buNone/>
            </a:pPr>
            <a:endParaRPr lang="en-US" dirty="0"/>
          </a:p>
        </p:txBody>
      </p:sp>
    </p:spTree>
    <p:extLst>
      <p:ext uri="{BB962C8B-B14F-4D97-AF65-F5344CB8AC3E}">
        <p14:creationId xmlns:p14="http://schemas.microsoft.com/office/powerpoint/2010/main" val="343185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9159" y="1581040"/>
            <a:ext cx="8596668" cy="3880773"/>
          </a:xfrm>
        </p:spPr>
        <p:txBody>
          <a:bodyPr>
            <a:normAutofit fontScale="32500" lnSpcReduction="20000"/>
          </a:bodyPr>
          <a:lstStyle/>
          <a:p>
            <a:pPr marL="0" indent="0">
              <a:spcBef>
                <a:spcPts val="0"/>
              </a:spcBef>
              <a:buNone/>
            </a:pPr>
            <a:r>
              <a:rPr lang="en-US" sz="9600" b="1" dirty="0">
                <a:solidFill>
                  <a:srgbClr val="7030A0"/>
                </a:solidFill>
                <a:latin typeface="Bookman Old Style" panose="02050604050505020204" pitchFamily="18" charset="0"/>
              </a:rPr>
              <a:t>3) Without Blemish/ Blamelessness: </a:t>
            </a:r>
            <a:r>
              <a:rPr lang="en-US" sz="9600" b="1" dirty="0" smtClean="0">
                <a:solidFill>
                  <a:srgbClr val="7030A0"/>
                </a:solidFill>
                <a:latin typeface="Bookman Old Style" panose="02050604050505020204" pitchFamily="18" charset="0"/>
              </a:rPr>
              <a:t>     </a:t>
            </a:r>
            <a:r>
              <a:rPr lang="en-US" sz="9600" dirty="0" smtClean="0">
                <a:solidFill>
                  <a:schemeClr val="tx1"/>
                </a:solidFill>
                <a:latin typeface="Bookman Old Style" panose="02050604050505020204" pitchFamily="18" charset="0"/>
              </a:rPr>
              <a:t>It</a:t>
            </a:r>
            <a:r>
              <a:rPr lang="en-US" sz="9600" b="1" dirty="0" smtClean="0">
                <a:solidFill>
                  <a:srgbClr val="C00000"/>
                </a:solidFill>
                <a:latin typeface="Bookman Old Style" panose="02050604050505020204" pitchFamily="18" charset="0"/>
              </a:rPr>
              <a:t> </a:t>
            </a:r>
            <a:r>
              <a:rPr lang="en-US" sz="9600" dirty="0">
                <a:latin typeface="Bookman Old Style" panose="02050604050505020204" pitchFamily="18" charset="0"/>
              </a:rPr>
              <a:t>means “</a:t>
            </a:r>
            <a:r>
              <a:rPr lang="en-US" sz="9600" b="1" dirty="0">
                <a:solidFill>
                  <a:srgbClr val="FF0000"/>
                </a:solidFill>
                <a:latin typeface="Bookman Old Style" panose="02050604050505020204" pitchFamily="18" charset="0"/>
              </a:rPr>
              <a:t>without</a:t>
            </a:r>
            <a:r>
              <a:rPr lang="en-US" sz="9600" dirty="0">
                <a:solidFill>
                  <a:srgbClr val="FF0000"/>
                </a:solidFill>
                <a:latin typeface="Bookman Old Style" panose="02050604050505020204" pitchFamily="18" charset="0"/>
              </a:rPr>
              <a:t> </a:t>
            </a:r>
            <a:r>
              <a:rPr lang="en-US" sz="9600" b="1" dirty="0">
                <a:solidFill>
                  <a:srgbClr val="FF0000"/>
                </a:solidFill>
                <a:latin typeface="Bookman Old Style" panose="02050604050505020204" pitchFamily="18" charset="0"/>
              </a:rPr>
              <a:t>Disabilities and Deformities.</a:t>
            </a:r>
            <a:r>
              <a:rPr lang="en-US" sz="9600" b="1" dirty="0">
                <a:latin typeface="Bookman Old Style" panose="02050604050505020204" pitchFamily="18" charset="0"/>
              </a:rPr>
              <a:t>”</a:t>
            </a:r>
            <a:r>
              <a:rPr lang="en-US" sz="9600" b="1" dirty="0">
                <a:solidFill>
                  <a:srgbClr val="C00000"/>
                </a:solidFill>
                <a:latin typeface="Bookman Old Style" panose="02050604050505020204" pitchFamily="18" charset="0"/>
              </a:rPr>
              <a:t> </a:t>
            </a:r>
          </a:p>
          <a:p>
            <a:pPr marL="0" indent="0">
              <a:spcBef>
                <a:spcPts val="0"/>
              </a:spcBef>
              <a:buNone/>
            </a:pPr>
            <a:r>
              <a:rPr lang="en-US" sz="9600" dirty="0">
                <a:solidFill>
                  <a:schemeClr val="tx1"/>
                </a:solidFill>
                <a:latin typeface="Bookman Old Style" panose="02050604050505020204" pitchFamily="18" charset="0"/>
              </a:rPr>
              <a:t>-“</a:t>
            </a:r>
            <a:r>
              <a:rPr lang="en-US" sz="9600" b="1" i="1" dirty="0">
                <a:solidFill>
                  <a:schemeClr val="tx1"/>
                </a:solidFill>
              </a:rPr>
              <a:t>Your lamb shall be </a:t>
            </a:r>
            <a:r>
              <a:rPr lang="en-US" sz="9600" b="1" i="1" u="sng" dirty="0">
                <a:solidFill>
                  <a:srgbClr val="C00000"/>
                </a:solidFill>
              </a:rPr>
              <a:t>without blemish</a:t>
            </a:r>
            <a:r>
              <a:rPr lang="en-US" sz="9600" dirty="0">
                <a:solidFill>
                  <a:schemeClr val="tx1"/>
                </a:solidFill>
                <a:latin typeface="Bookman Old Style" panose="02050604050505020204" pitchFamily="18" charset="0"/>
              </a:rPr>
              <a:t>” </a:t>
            </a:r>
            <a:r>
              <a:rPr lang="en-US" sz="9600" b="1" dirty="0">
                <a:solidFill>
                  <a:schemeClr val="tx1"/>
                </a:solidFill>
                <a:latin typeface="Bookman Old Style" panose="02050604050505020204" pitchFamily="18" charset="0"/>
              </a:rPr>
              <a:t>(Exodus 12:5a).</a:t>
            </a:r>
          </a:p>
          <a:p>
            <a:pPr marL="0" indent="0">
              <a:spcBef>
                <a:spcPts val="0"/>
              </a:spcBef>
              <a:buNone/>
            </a:pPr>
            <a:r>
              <a:rPr lang="en-US" sz="9600" dirty="0">
                <a:solidFill>
                  <a:schemeClr val="tx1"/>
                </a:solidFill>
                <a:latin typeface="Bookman Old Style" panose="02050604050505020204" pitchFamily="18" charset="0"/>
              </a:rPr>
              <a:t>-“</a:t>
            </a:r>
            <a:r>
              <a:rPr lang="en-US" sz="9600" b="1" i="1" dirty="0"/>
              <a:t>That he might present it to himself a glorious church, not having spot, or wrinkle, or any such thing; but that it should be holy and </a:t>
            </a:r>
            <a:r>
              <a:rPr lang="en-US" sz="9600" b="1" i="1" u="sng" dirty="0">
                <a:solidFill>
                  <a:srgbClr val="C00000"/>
                </a:solidFill>
              </a:rPr>
              <a:t>without blemish</a:t>
            </a:r>
            <a:r>
              <a:rPr lang="en-US" sz="9600" dirty="0">
                <a:solidFill>
                  <a:schemeClr val="tx1"/>
                </a:solidFill>
                <a:latin typeface="Bookman Old Style" panose="02050604050505020204" pitchFamily="18" charset="0"/>
              </a:rPr>
              <a:t>” </a:t>
            </a:r>
            <a:r>
              <a:rPr lang="en-US" sz="9600" b="1" dirty="0">
                <a:solidFill>
                  <a:schemeClr val="tx1"/>
                </a:solidFill>
                <a:latin typeface="Bookman Old Style" panose="02050604050505020204" pitchFamily="18" charset="0"/>
              </a:rPr>
              <a:t>(Ephesians 5:27).</a:t>
            </a:r>
          </a:p>
          <a:p>
            <a:pPr marL="0" indent="0">
              <a:buNone/>
            </a:pPr>
            <a:endParaRPr lang="en-US" dirty="0"/>
          </a:p>
        </p:txBody>
      </p:sp>
    </p:spTree>
    <p:extLst>
      <p:ext uri="{BB962C8B-B14F-4D97-AF65-F5344CB8AC3E}">
        <p14:creationId xmlns:p14="http://schemas.microsoft.com/office/powerpoint/2010/main" val="2189370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676" y="1387857"/>
            <a:ext cx="8596668" cy="4394757"/>
          </a:xfrm>
        </p:spPr>
        <p:txBody>
          <a:bodyPr>
            <a:normAutofit fontScale="92500" lnSpcReduction="10000"/>
          </a:bodyPr>
          <a:lstStyle/>
          <a:p>
            <a:pPr marL="0" indent="0">
              <a:buNone/>
            </a:pPr>
            <a:r>
              <a:rPr lang="en-US" sz="2800" b="1" dirty="0">
                <a:solidFill>
                  <a:srgbClr val="7030A0"/>
                </a:solidFill>
                <a:latin typeface="Bookman Old Style" panose="02050604050505020204" pitchFamily="18" charset="0"/>
              </a:rPr>
              <a:t>4) Without Spot/ Spotlessness:</a:t>
            </a:r>
            <a:r>
              <a:rPr lang="en-US" sz="2800" b="1" dirty="0">
                <a:solidFill>
                  <a:srgbClr val="C00000"/>
                </a:solidFill>
                <a:latin typeface="Bookman Old Style" panose="02050604050505020204" pitchFamily="18" charset="0"/>
              </a:rPr>
              <a:t> </a:t>
            </a:r>
            <a:r>
              <a:rPr lang="en-US" sz="2800" dirty="0">
                <a:solidFill>
                  <a:schemeClr val="tx1"/>
                </a:solidFill>
                <a:latin typeface="Bookman Old Style" panose="02050604050505020204" pitchFamily="18" charset="0"/>
              </a:rPr>
              <a:t>A </a:t>
            </a:r>
            <a:r>
              <a:rPr lang="en-US" sz="2800" b="1" dirty="0">
                <a:solidFill>
                  <a:schemeClr val="tx1"/>
                </a:solidFill>
                <a:latin typeface="Bookman Old Style" panose="02050604050505020204" pitchFamily="18" charset="0"/>
              </a:rPr>
              <a:t>spot</a:t>
            </a:r>
            <a:r>
              <a:rPr lang="en-US" sz="2800" dirty="0">
                <a:solidFill>
                  <a:schemeClr val="tx1"/>
                </a:solidFill>
                <a:latin typeface="Bookman Old Style" panose="02050604050505020204" pitchFamily="18" charset="0"/>
              </a:rPr>
              <a:t> is </a:t>
            </a:r>
            <a:r>
              <a:rPr lang="en-US" sz="2800" b="1" dirty="0">
                <a:solidFill>
                  <a:schemeClr val="tx1"/>
                </a:solidFill>
                <a:latin typeface="Bookman Old Style" panose="02050604050505020204" pitchFamily="18" charset="0"/>
              </a:rPr>
              <a:t>“</a:t>
            </a:r>
            <a:r>
              <a:rPr lang="en-US" sz="2800" b="1" i="1" dirty="0">
                <a:solidFill>
                  <a:schemeClr val="tx1"/>
                </a:solidFill>
                <a:latin typeface="Bookman Old Style" panose="02050604050505020204" pitchFamily="18" charset="0"/>
              </a:rPr>
              <a:t>a mark </a:t>
            </a:r>
            <a:r>
              <a:rPr lang="en-US" sz="2800" b="1" i="1" dirty="0">
                <a:latin typeface="Bookman Old Style" panose="02050604050505020204" pitchFamily="18" charset="0"/>
              </a:rPr>
              <a:t>on a substance made by foreign matter</a:t>
            </a:r>
            <a:r>
              <a:rPr lang="en-US" sz="2800" dirty="0">
                <a:latin typeface="Bookman Old Style" panose="02050604050505020204" pitchFamily="18" charset="0"/>
              </a:rPr>
              <a:t>.” </a:t>
            </a:r>
            <a:r>
              <a:rPr lang="en-US" sz="2800" b="1" dirty="0">
                <a:solidFill>
                  <a:srgbClr val="FF0000"/>
                </a:solidFill>
                <a:latin typeface="Bookman Old Style" panose="02050604050505020204" pitchFamily="18" charset="0"/>
              </a:rPr>
              <a:t>It is “</a:t>
            </a:r>
            <a:r>
              <a:rPr lang="en-US" sz="2800" b="1" i="1" dirty="0">
                <a:solidFill>
                  <a:srgbClr val="FF0000"/>
                </a:solidFill>
                <a:latin typeface="Bookman Old Style" panose="02050604050505020204" pitchFamily="18" charset="0"/>
              </a:rPr>
              <a:t>something that soils purity</a:t>
            </a:r>
            <a:r>
              <a:rPr lang="en-US" sz="2800" b="1" dirty="0">
                <a:solidFill>
                  <a:srgbClr val="FF0000"/>
                </a:solidFill>
                <a:latin typeface="Bookman Old Style" panose="02050604050505020204" pitchFamily="18" charset="0"/>
              </a:rPr>
              <a:t>.” </a:t>
            </a:r>
            <a:r>
              <a:rPr lang="en-US" sz="2800" b="1" dirty="0" smtClean="0">
                <a:solidFill>
                  <a:srgbClr val="FF0000"/>
                </a:solidFill>
                <a:latin typeface="Bookman Old Style" panose="02050604050505020204" pitchFamily="18" charset="0"/>
              </a:rPr>
              <a:t>       </a:t>
            </a:r>
            <a:r>
              <a:rPr lang="en-US" sz="2800" dirty="0" smtClean="0">
                <a:latin typeface="Bookman Old Style" panose="02050604050505020204" pitchFamily="18" charset="0"/>
              </a:rPr>
              <a:t>Therefore </a:t>
            </a:r>
            <a:r>
              <a:rPr lang="en-US" sz="2800" dirty="0">
                <a:latin typeface="Bookman Old Style" panose="02050604050505020204" pitchFamily="18" charset="0"/>
              </a:rPr>
              <a:t>“</a:t>
            </a:r>
            <a:r>
              <a:rPr lang="en-US" sz="2800" b="1" i="1" dirty="0">
                <a:solidFill>
                  <a:srgbClr val="FF0000"/>
                </a:solidFill>
                <a:latin typeface="Bookman Old Style" panose="02050604050505020204" pitchFamily="18" charset="0"/>
              </a:rPr>
              <a:t>without spot </a:t>
            </a:r>
            <a:r>
              <a:rPr lang="en-US" sz="2800" dirty="0">
                <a:latin typeface="Bookman Old Style" panose="02050604050505020204" pitchFamily="18" charset="0"/>
              </a:rPr>
              <a:t>or </a:t>
            </a:r>
            <a:r>
              <a:rPr lang="en-US" sz="2800" b="1" i="1" dirty="0">
                <a:solidFill>
                  <a:srgbClr val="FF0000"/>
                </a:solidFill>
                <a:latin typeface="Bookman Old Style" panose="02050604050505020204" pitchFamily="18" charset="0"/>
              </a:rPr>
              <a:t>spotlessness</a:t>
            </a:r>
            <a:r>
              <a:rPr lang="en-US" sz="2800" dirty="0">
                <a:latin typeface="Bookman Old Style" panose="02050604050505020204" pitchFamily="18" charset="0"/>
              </a:rPr>
              <a:t>” means “</a:t>
            </a:r>
            <a:r>
              <a:rPr lang="en-US" sz="2800" b="1" i="1" dirty="0">
                <a:latin typeface="Bookman Old Style" panose="02050604050505020204" pitchFamily="18" charset="0"/>
              </a:rPr>
              <a:t>Freedom from spot or stain.</a:t>
            </a:r>
            <a:r>
              <a:rPr lang="en-US" sz="2800" dirty="0">
                <a:latin typeface="Bookman Old Style" panose="02050604050505020204" pitchFamily="18" charset="0"/>
              </a:rPr>
              <a:t>”</a:t>
            </a:r>
            <a:r>
              <a:rPr lang="en-US" sz="2800" b="1" dirty="0">
                <a:solidFill>
                  <a:srgbClr val="C00000"/>
                </a:solidFill>
                <a:latin typeface="Bookman Old Style" panose="02050604050505020204" pitchFamily="18" charset="0"/>
              </a:rPr>
              <a:t> </a:t>
            </a:r>
          </a:p>
          <a:p>
            <a:pPr marL="0" indent="0">
              <a:buNone/>
            </a:pPr>
            <a:r>
              <a:rPr lang="en-US" sz="2800" b="1" dirty="0">
                <a:solidFill>
                  <a:schemeClr val="tx1"/>
                </a:solidFill>
                <a:latin typeface="Bookman Old Style" panose="02050604050505020204" pitchFamily="18" charset="0"/>
              </a:rPr>
              <a:t>-“</a:t>
            </a:r>
            <a:r>
              <a:rPr lang="en-US" sz="2800" b="1" i="1" dirty="0"/>
              <a:t>Thou art all fair, my love; </a:t>
            </a:r>
            <a:r>
              <a:rPr lang="en-US" sz="2800" b="1" i="1" u="sng" dirty="0">
                <a:solidFill>
                  <a:srgbClr val="C00000"/>
                </a:solidFill>
              </a:rPr>
              <a:t>there is no spot in thee</a:t>
            </a:r>
            <a:r>
              <a:rPr lang="en-US" sz="2800" b="1" dirty="0">
                <a:solidFill>
                  <a:schemeClr val="tx1"/>
                </a:solidFill>
                <a:latin typeface="Bookman Old Style" panose="02050604050505020204" pitchFamily="18" charset="0"/>
              </a:rPr>
              <a:t>” (Song of Songs 4:7).</a:t>
            </a:r>
          </a:p>
          <a:p>
            <a:pPr marL="0" indent="0">
              <a:spcBef>
                <a:spcPts val="0"/>
              </a:spcBef>
              <a:buNone/>
            </a:pPr>
            <a:r>
              <a:rPr lang="en-US" sz="2800" b="1" dirty="0">
                <a:solidFill>
                  <a:schemeClr val="tx1"/>
                </a:solidFill>
                <a:latin typeface="Bookman Old Style" panose="02050604050505020204" pitchFamily="18" charset="0"/>
              </a:rPr>
              <a:t>-“</a:t>
            </a:r>
            <a:r>
              <a:rPr lang="en-US" sz="2800" b="1" i="1" dirty="0"/>
              <a:t>That he might present it to himself a glorious church, </a:t>
            </a:r>
            <a:r>
              <a:rPr lang="en-US" sz="2800" b="1" i="1" u="sng" dirty="0">
                <a:solidFill>
                  <a:srgbClr val="C00000"/>
                </a:solidFill>
              </a:rPr>
              <a:t>not having spot</a:t>
            </a:r>
            <a:r>
              <a:rPr lang="en-US" sz="2800" b="1" i="1" dirty="0"/>
              <a:t>, or wrinkle, or any such thing; but that it should be holy and </a:t>
            </a:r>
            <a:r>
              <a:rPr lang="en-US" sz="2800" b="1" i="1" dirty="0">
                <a:solidFill>
                  <a:schemeClr val="tx1"/>
                </a:solidFill>
              </a:rPr>
              <a:t>without blemish</a:t>
            </a:r>
            <a:r>
              <a:rPr lang="en-US" sz="2800" b="1" dirty="0">
                <a:solidFill>
                  <a:schemeClr val="tx1"/>
                </a:solidFill>
                <a:latin typeface="Bookman Old Style" panose="02050604050505020204" pitchFamily="18" charset="0"/>
              </a:rPr>
              <a:t>” (Ephesians 5:27).</a:t>
            </a:r>
          </a:p>
          <a:p>
            <a:pPr marL="0" indent="0">
              <a:buNone/>
            </a:pPr>
            <a:endParaRPr lang="en-US" dirty="0"/>
          </a:p>
        </p:txBody>
      </p:sp>
    </p:spTree>
    <p:extLst>
      <p:ext uri="{BB962C8B-B14F-4D97-AF65-F5344CB8AC3E}">
        <p14:creationId xmlns:p14="http://schemas.microsoft.com/office/powerpoint/2010/main" val="1108649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007" y="1150513"/>
            <a:ext cx="8596668" cy="1320800"/>
          </a:xfrm>
        </p:spPr>
        <p:txBody>
          <a:bodyPr>
            <a:normAutofit fontScale="90000"/>
          </a:bodyPr>
          <a:lstStyle/>
          <a:p>
            <a:r>
              <a:rPr lang="en-US"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5b </a:t>
            </a:r>
            <a: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t>The usage of some synonyms of  </a:t>
            </a:r>
            <a:b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br>
            <a: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t>       Holiness together</a:t>
            </a:r>
            <a:endParaRPr lang="en-US" dirty="0"/>
          </a:p>
        </p:txBody>
      </p:sp>
      <p:sp>
        <p:nvSpPr>
          <p:cNvPr id="3" name="Content Placeholder 2"/>
          <p:cNvSpPr>
            <a:spLocks noGrp="1"/>
          </p:cNvSpPr>
          <p:nvPr>
            <p:ph idx="1"/>
          </p:nvPr>
        </p:nvSpPr>
        <p:spPr>
          <a:xfrm>
            <a:off x="1669007" y="2136461"/>
            <a:ext cx="8596668" cy="3325811"/>
          </a:xfrm>
        </p:spPr>
        <p:txBody>
          <a:bodyPr/>
          <a:lstStyle/>
          <a:p>
            <a:pPr marL="0" indent="0">
              <a:buNone/>
            </a:pPr>
            <a:r>
              <a:rPr lang="en-US" sz="2400" b="1" dirty="0" smtClean="0"/>
              <a:t>-“</a:t>
            </a:r>
            <a:r>
              <a:rPr lang="en-US" sz="2400" b="1" i="1" dirty="0"/>
              <a:t>And that ye may put difference between </a:t>
            </a:r>
            <a:r>
              <a:rPr lang="en-US" sz="2400" b="1" i="1" dirty="0">
                <a:solidFill>
                  <a:srgbClr val="C00000"/>
                </a:solidFill>
              </a:rPr>
              <a:t>holy</a:t>
            </a:r>
            <a:r>
              <a:rPr lang="en-US" sz="2400" b="1" i="1" dirty="0"/>
              <a:t> and </a:t>
            </a:r>
            <a:r>
              <a:rPr lang="en-US" sz="2400" b="1" i="1" dirty="0">
                <a:solidFill>
                  <a:srgbClr val="C00000"/>
                </a:solidFill>
              </a:rPr>
              <a:t>unholy</a:t>
            </a:r>
            <a:r>
              <a:rPr lang="en-US" sz="2400" b="1" i="1" dirty="0"/>
              <a:t>, and between </a:t>
            </a:r>
            <a:r>
              <a:rPr lang="en-US" sz="2400" b="1" i="1" dirty="0">
                <a:solidFill>
                  <a:srgbClr val="C00000"/>
                </a:solidFill>
              </a:rPr>
              <a:t>unclean</a:t>
            </a:r>
            <a:r>
              <a:rPr lang="en-US" sz="2400" b="1" i="1" dirty="0"/>
              <a:t> and </a:t>
            </a:r>
            <a:r>
              <a:rPr lang="en-US" sz="2400" b="1" i="1" dirty="0">
                <a:solidFill>
                  <a:srgbClr val="C00000"/>
                </a:solidFill>
              </a:rPr>
              <a:t>clean</a:t>
            </a:r>
            <a:r>
              <a:rPr lang="en-US" sz="2400" b="1" dirty="0"/>
              <a:t>” </a:t>
            </a:r>
            <a:r>
              <a:rPr lang="en-US" sz="2400" b="1" dirty="0" smtClean="0"/>
              <a:t>                               (</a:t>
            </a:r>
            <a:r>
              <a:rPr lang="en-US" sz="2400" b="1" dirty="0"/>
              <a:t>Leviticus 10:10).</a:t>
            </a:r>
            <a:endParaRPr lang="en-US" sz="2400" b="1" dirty="0">
              <a:solidFill>
                <a:schemeClr val="accent2"/>
              </a:solidFill>
            </a:endParaRPr>
          </a:p>
          <a:p>
            <a:pPr marL="0" indent="0">
              <a:buNone/>
            </a:pPr>
            <a:r>
              <a:rPr lang="en-US" sz="2400" b="1" dirty="0" smtClean="0"/>
              <a:t>-“</a:t>
            </a:r>
            <a:r>
              <a:rPr lang="en-US" sz="2400" b="1" i="1" dirty="0"/>
              <a:t>tempered together, </a:t>
            </a:r>
            <a:r>
              <a:rPr lang="en-US" sz="2400" b="1" i="1" dirty="0">
                <a:solidFill>
                  <a:srgbClr val="C00000"/>
                </a:solidFill>
              </a:rPr>
              <a:t>pure</a:t>
            </a:r>
            <a:r>
              <a:rPr lang="en-US" sz="2400" b="1" i="1" dirty="0"/>
              <a:t> and </a:t>
            </a:r>
            <a:r>
              <a:rPr lang="en-US" sz="2400" b="1" i="1" dirty="0">
                <a:solidFill>
                  <a:srgbClr val="C00000"/>
                </a:solidFill>
              </a:rPr>
              <a:t>holy</a:t>
            </a:r>
            <a:r>
              <a:rPr lang="en-US" sz="2400" b="1" dirty="0"/>
              <a:t>” (Exodus 30:35b). </a:t>
            </a:r>
          </a:p>
          <a:p>
            <a:pPr marL="0" indent="0">
              <a:buNone/>
            </a:pPr>
            <a:r>
              <a:rPr lang="en-US" sz="2400" b="1" dirty="0" smtClean="0"/>
              <a:t>-“</a:t>
            </a:r>
            <a:r>
              <a:rPr lang="en-US" sz="2400" b="1" i="1" dirty="0"/>
              <a:t>That he might present it to himself a glorious church, </a:t>
            </a:r>
            <a:r>
              <a:rPr lang="en-US" sz="2400" b="1" i="1" dirty="0">
                <a:solidFill>
                  <a:srgbClr val="C00000"/>
                </a:solidFill>
              </a:rPr>
              <a:t>not having spot, or wrinkle</a:t>
            </a:r>
            <a:r>
              <a:rPr lang="en-US" sz="2400" b="1" i="1" dirty="0"/>
              <a:t>, or any such thing; but that it should </a:t>
            </a:r>
            <a:r>
              <a:rPr lang="en-US" sz="2400" b="1" i="1" dirty="0">
                <a:solidFill>
                  <a:srgbClr val="C00000"/>
                </a:solidFill>
              </a:rPr>
              <a:t>be holy </a:t>
            </a:r>
            <a:r>
              <a:rPr lang="en-US" sz="2400" b="1" i="1" dirty="0"/>
              <a:t>and </a:t>
            </a:r>
            <a:r>
              <a:rPr lang="en-US" sz="2400" b="1" i="1" dirty="0">
                <a:solidFill>
                  <a:srgbClr val="C00000"/>
                </a:solidFill>
              </a:rPr>
              <a:t>without blemish</a:t>
            </a:r>
            <a:r>
              <a:rPr lang="en-US" sz="2400" b="1" dirty="0"/>
              <a:t>” </a:t>
            </a:r>
            <a:r>
              <a:rPr lang="en-US" sz="2400" b="1" dirty="0" smtClean="0"/>
              <a:t>                                    (</a:t>
            </a:r>
            <a:r>
              <a:rPr lang="en-US" sz="2400" b="1" dirty="0"/>
              <a:t>Ephesians 5:27), etc.</a:t>
            </a:r>
            <a:r>
              <a:rPr lang="en-US" sz="2400" b="1" dirty="0">
                <a:solidFill>
                  <a:schemeClr val="accent2"/>
                </a:solidFill>
              </a:rPr>
              <a:t> </a:t>
            </a:r>
          </a:p>
          <a:p>
            <a:pPr marL="0" indent="0">
              <a:buNone/>
            </a:pPr>
            <a:endParaRPr lang="en-US" dirty="0"/>
          </a:p>
        </p:txBody>
      </p:sp>
    </p:spTree>
    <p:extLst>
      <p:ext uri="{BB962C8B-B14F-4D97-AF65-F5344CB8AC3E}">
        <p14:creationId xmlns:p14="http://schemas.microsoft.com/office/powerpoint/2010/main" val="387652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0371" y="1435994"/>
            <a:ext cx="8596668" cy="5422006"/>
          </a:xfrm>
        </p:spPr>
        <p:txBody>
          <a:bodyPr>
            <a:normAutofit/>
          </a:bodyPr>
          <a:lstStyle/>
          <a:p>
            <a:pPr marL="0" indent="0" algn="ctr">
              <a:buNone/>
            </a:pPr>
            <a:r>
              <a:rPr lang="en-US" sz="36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5c The meaning of the Holiness of the born again believer </a:t>
            </a:r>
          </a:p>
          <a:p>
            <a:pPr marL="0" indent="0">
              <a:buNone/>
            </a:pPr>
            <a:r>
              <a:rPr lang="en-US" sz="3600" b="1" dirty="0" smtClean="0">
                <a:solidFill>
                  <a:srgbClr val="FF0000"/>
                </a:solidFill>
              </a:rPr>
              <a:t>“</a:t>
            </a:r>
            <a:r>
              <a:rPr lang="en-US" sz="3600" b="1" i="1" dirty="0" smtClean="0">
                <a:solidFill>
                  <a:srgbClr val="FF0000"/>
                </a:solidFill>
              </a:rPr>
              <a:t>I pray God your </a:t>
            </a:r>
            <a:r>
              <a:rPr lang="en-US" sz="3600" b="1" i="1" u="sng" dirty="0" smtClean="0">
                <a:solidFill>
                  <a:srgbClr val="C00000"/>
                </a:solidFill>
              </a:rPr>
              <a:t>whole spirit </a:t>
            </a:r>
            <a:r>
              <a:rPr lang="en-US" sz="3600" b="1" i="1" dirty="0" smtClean="0">
                <a:solidFill>
                  <a:srgbClr val="FF0000"/>
                </a:solidFill>
              </a:rPr>
              <a:t>and </a:t>
            </a:r>
            <a:r>
              <a:rPr lang="en-US" sz="3600" b="1" i="1" u="sng" dirty="0" smtClean="0">
                <a:solidFill>
                  <a:srgbClr val="C00000"/>
                </a:solidFill>
              </a:rPr>
              <a:t>soul</a:t>
            </a:r>
            <a:r>
              <a:rPr lang="en-US" sz="3600" b="1" i="1" dirty="0" smtClean="0">
                <a:solidFill>
                  <a:srgbClr val="FF0000"/>
                </a:solidFill>
              </a:rPr>
              <a:t> and </a:t>
            </a:r>
            <a:r>
              <a:rPr lang="en-US" sz="3600" b="1" i="1" u="sng" dirty="0" smtClean="0">
                <a:solidFill>
                  <a:srgbClr val="C00000"/>
                </a:solidFill>
              </a:rPr>
              <a:t>body</a:t>
            </a:r>
            <a:r>
              <a:rPr lang="en-US" sz="3600" b="1" i="1" dirty="0" smtClean="0">
                <a:solidFill>
                  <a:srgbClr val="FF0000"/>
                </a:solidFill>
              </a:rPr>
              <a:t> </a:t>
            </a:r>
            <a:r>
              <a:rPr lang="en-US" sz="3600" b="1" i="1" u="sng" dirty="0" smtClean="0">
                <a:solidFill>
                  <a:srgbClr val="7030A0"/>
                </a:solidFill>
              </a:rPr>
              <a:t>be preserved blameless </a:t>
            </a:r>
            <a:r>
              <a:rPr lang="en-US" sz="3600" b="1" i="1" dirty="0" smtClean="0">
                <a:solidFill>
                  <a:srgbClr val="FF0000"/>
                </a:solidFill>
              </a:rPr>
              <a:t>unto the coming of our Lord Jesus Christ</a:t>
            </a:r>
            <a:r>
              <a:rPr lang="en-US" sz="3600" b="1" dirty="0" smtClean="0">
                <a:solidFill>
                  <a:srgbClr val="FF0000"/>
                </a:solidFill>
              </a:rPr>
              <a:t>” (1 Thessalonians 5:23b).</a:t>
            </a:r>
          </a:p>
          <a:p>
            <a:pPr marL="0" indent="0">
              <a:buNone/>
            </a:pPr>
            <a:endParaRPr lang="en-US" sz="3600" dirty="0"/>
          </a:p>
        </p:txBody>
      </p:sp>
    </p:spTree>
    <p:extLst>
      <p:ext uri="{BB962C8B-B14F-4D97-AF65-F5344CB8AC3E}">
        <p14:creationId xmlns:p14="http://schemas.microsoft.com/office/powerpoint/2010/main" val="3719734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5367" y="656822"/>
            <a:ext cx="8596668" cy="5821251"/>
          </a:xfrm>
        </p:spPr>
        <p:txBody>
          <a:bodyPr>
            <a:normAutofit fontScale="92500" lnSpcReduction="10000"/>
          </a:bodyPr>
          <a:lstStyle/>
          <a:p>
            <a:pPr marL="0" indent="0">
              <a:buNone/>
            </a:pPr>
            <a:r>
              <a:rPr lang="en-US" sz="2400" b="1" dirty="0"/>
              <a:t>From 5a, 5b, and 1 Thessalonians 5:23b above, we can therefore define the Holiness of the born again believer as the:  </a:t>
            </a:r>
          </a:p>
          <a:p>
            <a:r>
              <a:rPr lang="en-US" sz="2400" b="1" dirty="0">
                <a:solidFill>
                  <a:srgbClr val="C00000"/>
                </a:solidFill>
              </a:rPr>
              <a:t>Cleanness</a:t>
            </a:r>
            <a:r>
              <a:rPr lang="en-US" sz="2400" b="1" dirty="0"/>
              <a:t> (Leviticus 10:10), </a:t>
            </a:r>
          </a:p>
          <a:p>
            <a:r>
              <a:rPr lang="en-US" sz="2400" b="1" dirty="0">
                <a:solidFill>
                  <a:srgbClr val="C00000"/>
                </a:solidFill>
              </a:rPr>
              <a:t>Purity</a:t>
            </a:r>
            <a:r>
              <a:rPr lang="en-US" sz="2400" b="1" dirty="0"/>
              <a:t> (Exodus 30:35b; 1 John 3:3), </a:t>
            </a:r>
          </a:p>
          <a:p>
            <a:r>
              <a:rPr lang="en-US" sz="2400" b="1" dirty="0">
                <a:solidFill>
                  <a:srgbClr val="C00000"/>
                </a:solidFill>
              </a:rPr>
              <a:t>Blamelessness</a:t>
            </a:r>
            <a:r>
              <a:rPr lang="en-US" sz="2400" b="1" dirty="0"/>
              <a:t> (1 Corinthians 1:8; 1 Timothy 5:7; Ephesians 5:27) or</a:t>
            </a:r>
          </a:p>
          <a:p>
            <a:r>
              <a:rPr lang="en-US" sz="2400" b="1" dirty="0">
                <a:solidFill>
                  <a:srgbClr val="C00000"/>
                </a:solidFill>
              </a:rPr>
              <a:t>Spotlessness</a:t>
            </a:r>
            <a:r>
              <a:rPr lang="en-US" sz="2400" b="1" dirty="0"/>
              <a:t> (1 Timothy 6:14; 2 Peter 3:14; Ephesians 5:27)</a:t>
            </a:r>
          </a:p>
          <a:p>
            <a:r>
              <a:rPr lang="en-US" sz="2400" b="1" dirty="0"/>
              <a:t>of the born again believer’s </a:t>
            </a:r>
            <a:r>
              <a:rPr lang="en-US" sz="2400" b="1" u="sng" dirty="0">
                <a:solidFill>
                  <a:srgbClr val="C00000"/>
                </a:solidFill>
              </a:rPr>
              <a:t>whole</a:t>
            </a:r>
            <a:r>
              <a:rPr lang="en-US" sz="2400" b="1" dirty="0"/>
              <a:t> </a:t>
            </a:r>
            <a:r>
              <a:rPr lang="en-US" sz="2400" b="1" u="sng" dirty="0">
                <a:solidFill>
                  <a:srgbClr val="C00000"/>
                </a:solidFill>
              </a:rPr>
              <a:t>Spirit</a:t>
            </a:r>
            <a:r>
              <a:rPr lang="en-US" sz="2400" b="1" dirty="0"/>
              <a:t>, </a:t>
            </a:r>
            <a:r>
              <a:rPr lang="en-US" sz="2400" b="1" u="sng" dirty="0">
                <a:solidFill>
                  <a:srgbClr val="C00000"/>
                </a:solidFill>
              </a:rPr>
              <a:t>Soul</a:t>
            </a:r>
            <a:r>
              <a:rPr lang="en-US" sz="2400" b="1" dirty="0"/>
              <a:t>, and </a:t>
            </a:r>
            <a:r>
              <a:rPr lang="en-US" sz="2400" b="1" u="sng" dirty="0">
                <a:solidFill>
                  <a:srgbClr val="C00000"/>
                </a:solidFill>
              </a:rPr>
              <a:t>Body</a:t>
            </a:r>
            <a:r>
              <a:rPr lang="en-US" sz="2400" b="1" u="sng" dirty="0"/>
              <a:t>”</a:t>
            </a:r>
            <a:r>
              <a:rPr lang="en-US" sz="2400" b="1" dirty="0"/>
              <a:t> </a:t>
            </a:r>
            <a:r>
              <a:rPr lang="en-US" sz="2400" b="1" dirty="0" smtClean="0"/>
              <a:t>   (</a:t>
            </a:r>
            <a:r>
              <a:rPr lang="en-US" sz="2400" b="1" dirty="0"/>
              <a:t>1 Thessalonians 5:23b) </a:t>
            </a:r>
            <a:r>
              <a:rPr lang="en-US" sz="2400" b="1" dirty="0">
                <a:solidFill>
                  <a:srgbClr val="C00000"/>
                </a:solidFill>
              </a:rPr>
              <a:t>NOT in the eyes of men</a:t>
            </a:r>
            <a:r>
              <a:rPr lang="en-US" sz="2400" b="1" dirty="0"/>
              <a:t> (Matthew 23:25, 27-28) </a:t>
            </a:r>
            <a:r>
              <a:rPr lang="en-US" sz="2400" b="1" dirty="0">
                <a:solidFill>
                  <a:srgbClr val="C00000"/>
                </a:solidFill>
              </a:rPr>
              <a:t>or the believer’s own eyes</a:t>
            </a:r>
            <a:r>
              <a:rPr lang="en-US" sz="2400" b="1" dirty="0"/>
              <a:t>” (Judges 21:25; Luke 18:10-14) </a:t>
            </a:r>
            <a:r>
              <a:rPr lang="en-US" sz="2400" b="1" dirty="0">
                <a:solidFill>
                  <a:srgbClr val="C00000"/>
                </a:solidFill>
              </a:rPr>
              <a:t>BUT in the eyes of God Almighty </a:t>
            </a:r>
            <a:r>
              <a:rPr lang="en-US" sz="2400" b="1" dirty="0"/>
              <a:t>(Deuteronomy 6:17-18) </a:t>
            </a:r>
            <a:r>
              <a:rPr lang="en-US" sz="2400" b="1" dirty="0">
                <a:solidFill>
                  <a:srgbClr val="C00000"/>
                </a:solidFill>
              </a:rPr>
              <a:t>as a result of the shed Blood of Christ on Calvary Cross</a:t>
            </a:r>
            <a:r>
              <a:rPr lang="en-US" sz="2400" b="1" dirty="0"/>
              <a:t> (Leviticus 17:11; Hebrews 10:4; Hebrews 9:11-12, 22b) </a:t>
            </a:r>
            <a:r>
              <a:rPr lang="en-US" sz="2400" b="1" dirty="0">
                <a:solidFill>
                  <a:srgbClr val="C00000"/>
                </a:solidFill>
              </a:rPr>
              <a:t>and</a:t>
            </a:r>
            <a:r>
              <a:rPr lang="en-US" sz="2400" b="1" dirty="0"/>
              <a:t> </a:t>
            </a:r>
            <a:r>
              <a:rPr lang="en-US" sz="2400" b="1" dirty="0">
                <a:solidFill>
                  <a:srgbClr val="C00000"/>
                </a:solidFill>
              </a:rPr>
              <a:t>the born again believer’s total obedience to God’s Word</a:t>
            </a:r>
            <a:r>
              <a:rPr lang="en-US" sz="2400" b="1" dirty="0"/>
              <a:t> (Leviticus 19:37) </a:t>
            </a:r>
            <a:r>
              <a:rPr lang="en-US" sz="2400" b="1" dirty="0">
                <a:solidFill>
                  <a:schemeClr val="accent5"/>
                </a:solidFill>
              </a:rPr>
              <a:t>all the days of his/her life</a:t>
            </a:r>
            <a:r>
              <a:rPr lang="en-US" sz="2400" b="1" dirty="0"/>
              <a:t> (Luke 1:74-75). </a:t>
            </a:r>
          </a:p>
          <a:p>
            <a:pPr marL="0" indent="0">
              <a:buNone/>
            </a:pPr>
            <a:endParaRPr lang="en-US" dirty="0"/>
          </a:p>
        </p:txBody>
      </p:sp>
    </p:spTree>
    <p:extLst>
      <p:ext uri="{BB962C8B-B14F-4D97-AF65-F5344CB8AC3E}">
        <p14:creationId xmlns:p14="http://schemas.microsoft.com/office/powerpoint/2010/main" val="265361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5977" y="1542404"/>
            <a:ext cx="8596668" cy="4356120"/>
          </a:xfrm>
        </p:spPr>
        <p:txBody>
          <a:bodyPr>
            <a:normAutofit/>
          </a:bodyPr>
          <a:lstStyle/>
          <a:p>
            <a:pPr marL="0" indent="0" algn="ctr">
              <a:spcBef>
                <a:spcPts val="0"/>
              </a:spcBef>
              <a:buNone/>
            </a:pPr>
            <a:r>
              <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rPr>
              <a:t>I am Brother Nkemzi Theodore A the author of our Holiness unto the Lord Revival Study </a:t>
            </a:r>
            <a:r>
              <a:rPr lang="en-US" sz="3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Text</a:t>
            </a:r>
            <a:r>
              <a:rPr lang="en-US" sz="3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rPr>
              <a:t>The Title is:</a:t>
            </a:r>
            <a:endPar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lgn="ctr">
              <a:spcBef>
                <a:spcPts val="0"/>
              </a:spcBef>
              <a:buNone/>
            </a:pPr>
            <a:r>
              <a:rPr lang="en-US" sz="3600" b="1" dirty="0">
                <a:solidFill>
                  <a:srgbClr val="C00000"/>
                </a:solidFill>
                <a:effectLst>
                  <a:outerShdw dist="35941" dir="2700000" sy="50000" kx="2115830" algn="bl">
                    <a:srgbClr val="C0C0C0">
                      <a:alpha val="80000"/>
                    </a:srgbClr>
                  </a:outerShdw>
                </a:effectLst>
                <a:latin typeface="Arial Black" panose="020B0A04020102020204" pitchFamily="34" charset="0"/>
              </a:rPr>
              <a:t>Understanding the Doctrines of Strategic Holiness Volume 1: </a:t>
            </a:r>
          </a:p>
          <a:p>
            <a:pPr marL="0" indent="0" algn="ctr">
              <a:spcBef>
                <a:spcPts val="0"/>
              </a:spcBef>
              <a:buNone/>
            </a:pPr>
            <a:r>
              <a:rPr lang="en-US" sz="3600" b="1" dirty="0">
                <a:solidFill>
                  <a:srgbClr val="0070C0"/>
                </a:solidFill>
                <a:effectLst>
                  <a:outerShdw dist="35941" dir="2700000" sy="50000" kx="2115830" algn="bl">
                    <a:srgbClr val="C0C0C0">
                      <a:alpha val="80000"/>
                    </a:srgbClr>
                  </a:outerShdw>
                </a:effectLst>
                <a:latin typeface="Arial Black" panose="020B0A04020102020204" pitchFamily="34" charset="0"/>
              </a:rPr>
              <a:t>The Doctrine of Strategic Components of Holiness</a:t>
            </a:r>
          </a:p>
          <a:p>
            <a:pPr marL="0" indent="0">
              <a:buNone/>
            </a:pPr>
            <a:r>
              <a:rPr lang="en-US"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The book is available on Amazon. The link is in the description box</a:t>
            </a:r>
            <a:endParaRPr lang="en-US" dirty="0"/>
          </a:p>
        </p:txBody>
      </p:sp>
    </p:spTree>
    <p:extLst>
      <p:ext uri="{BB962C8B-B14F-4D97-AF65-F5344CB8AC3E}">
        <p14:creationId xmlns:p14="http://schemas.microsoft.com/office/powerpoint/2010/main" val="2393052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96980" y="1352282"/>
            <a:ext cx="4201328" cy="4689080"/>
          </a:xfrm>
        </p:spPr>
        <p:txBody>
          <a:bodyPr>
            <a:normAutofit fontScale="92500" lnSpcReduction="10000"/>
          </a:bodyPr>
          <a:lstStyle/>
          <a:p>
            <a:pPr marL="0" indent="0">
              <a:buNone/>
            </a:pPr>
            <a:r>
              <a:rPr lang="en-US" sz="2400" b="1" dirty="0"/>
              <a:t>That is, the Holiness of the born again believer is defined as: </a:t>
            </a:r>
            <a:r>
              <a:rPr lang="en-US" sz="2400" b="1" dirty="0">
                <a:solidFill>
                  <a:srgbClr val="7030A0"/>
                </a:solidFill>
              </a:rPr>
              <a:t>“the Cleanness, Purity, Blamelessness or Spotlessness of the believer’s </a:t>
            </a:r>
            <a:r>
              <a:rPr lang="en-US" sz="2400" b="1" u="sng" dirty="0">
                <a:solidFill>
                  <a:srgbClr val="7030A0"/>
                </a:solidFill>
              </a:rPr>
              <a:t>whole</a:t>
            </a:r>
            <a:r>
              <a:rPr lang="en-US" sz="2400" b="1" dirty="0">
                <a:solidFill>
                  <a:srgbClr val="7030A0"/>
                </a:solidFill>
              </a:rPr>
              <a:t> </a:t>
            </a:r>
            <a:r>
              <a:rPr lang="en-US" sz="2400" b="1" u="sng" dirty="0">
                <a:solidFill>
                  <a:srgbClr val="7030A0"/>
                </a:solidFill>
              </a:rPr>
              <a:t>Spirit</a:t>
            </a:r>
            <a:r>
              <a:rPr lang="en-US" sz="2400" b="1" dirty="0">
                <a:solidFill>
                  <a:srgbClr val="7030A0"/>
                </a:solidFill>
              </a:rPr>
              <a:t>, </a:t>
            </a:r>
            <a:r>
              <a:rPr lang="en-US" sz="2400" b="1" u="sng" dirty="0">
                <a:solidFill>
                  <a:srgbClr val="7030A0"/>
                </a:solidFill>
              </a:rPr>
              <a:t>Soul</a:t>
            </a:r>
            <a:r>
              <a:rPr lang="en-US" sz="2400" b="1" dirty="0">
                <a:solidFill>
                  <a:srgbClr val="7030A0"/>
                </a:solidFill>
              </a:rPr>
              <a:t>, and </a:t>
            </a:r>
            <a:r>
              <a:rPr lang="en-US" sz="2400" b="1" u="sng" dirty="0">
                <a:solidFill>
                  <a:srgbClr val="7030A0"/>
                </a:solidFill>
              </a:rPr>
              <a:t>Body</a:t>
            </a:r>
            <a:r>
              <a:rPr lang="en-US" sz="2400" b="1" dirty="0">
                <a:solidFill>
                  <a:srgbClr val="7030A0"/>
                </a:solidFill>
              </a:rPr>
              <a:t> </a:t>
            </a:r>
            <a:r>
              <a:rPr lang="en-US" sz="2400" b="1" dirty="0">
                <a:solidFill>
                  <a:srgbClr val="FF0000"/>
                </a:solidFill>
              </a:rPr>
              <a:t>NOT in the eyes of men or the believer’s own eyes BUT in the eyes of God Almighty as a result of the shed Blood of Christ on Calvary Cross and the born again believer’s total obedience to God’s Word all the days of his/her life.</a:t>
            </a:r>
            <a:r>
              <a:rPr lang="en-US" sz="2400" b="1" dirty="0">
                <a:solidFill>
                  <a:srgbClr val="7030A0"/>
                </a:solidFill>
              </a:rPr>
              <a:t>”</a:t>
            </a:r>
            <a:r>
              <a:rPr lang="en-US" sz="2400" b="1" dirty="0"/>
              <a:t> </a:t>
            </a:r>
          </a:p>
          <a:p>
            <a:endParaRPr lang="en-US" dirty="0"/>
          </a:p>
        </p:txBody>
      </p:sp>
      <p:sp>
        <p:nvSpPr>
          <p:cNvPr id="4" name="Content Placeholder 3"/>
          <p:cNvSpPr>
            <a:spLocks noGrp="1"/>
          </p:cNvSpPr>
          <p:nvPr>
            <p:ph sz="half" idx="2"/>
          </p:nvPr>
        </p:nvSpPr>
        <p:spPr>
          <a:xfrm>
            <a:off x="5798308" y="1352282"/>
            <a:ext cx="4184034" cy="3361386"/>
          </a:xfrm>
        </p:spPr>
        <p:txBody>
          <a:bodyPr>
            <a:normAutofit fontScale="92500" lnSpcReduction="10000"/>
          </a:bodyPr>
          <a:lstStyle/>
          <a:p>
            <a:pPr marL="0" indent="0">
              <a:buNone/>
            </a:pPr>
            <a:r>
              <a:rPr lang="en-US" sz="2400" b="1" dirty="0">
                <a:solidFill>
                  <a:schemeClr val="tx1"/>
                </a:solidFill>
              </a:rPr>
              <a:t>In nutshell, we can define the Holiness of the born again believer as: </a:t>
            </a:r>
            <a:r>
              <a:rPr lang="en-US" sz="2400" b="1" dirty="0">
                <a:solidFill>
                  <a:srgbClr val="7030A0"/>
                </a:solidFill>
              </a:rPr>
              <a:t>“The</a:t>
            </a:r>
            <a:r>
              <a:rPr lang="en-US" sz="2400" b="1" dirty="0">
                <a:solidFill>
                  <a:srgbClr val="FF0000"/>
                </a:solidFill>
              </a:rPr>
              <a:t> </a:t>
            </a:r>
            <a:r>
              <a:rPr lang="en-US" sz="2400" b="1" u="sng" dirty="0">
                <a:solidFill>
                  <a:schemeClr val="accent5"/>
                </a:solidFill>
              </a:rPr>
              <a:t>Biblical </a:t>
            </a:r>
            <a:r>
              <a:rPr lang="en-US" sz="2400" b="1" dirty="0">
                <a:solidFill>
                  <a:schemeClr val="accent5"/>
                </a:solidFill>
              </a:rPr>
              <a:t>Cleanness</a:t>
            </a:r>
            <a:r>
              <a:rPr lang="en-US" sz="2400" b="1" dirty="0">
                <a:solidFill>
                  <a:srgbClr val="7030A0"/>
                </a:solidFill>
              </a:rPr>
              <a:t>, </a:t>
            </a:r>
            <a:r>
              <a:rPr lang="en-US" sz="2400" b="1" dirty="0">
                <a:solidFill>
                  <a:schemeClr val="accent5"/>
                </a:solidFill>
              </a:rPr>
              <a:t>Purity</a:t>
            </a:r>
            <a:r>
              <a:rPr lang="en-US" sz="2400" b="1" dirty="0">
                <a:solidFill>
                  <a:srgbClr val="7030A0"/>
                </a:solidFill>
              </a:rPr>
              <a:t>, </a:t>
            </a:r>
            <a:r>
              <a:rPr lang="en-US" sz="2400" b="1" dirty="0">
                <a:solidFill>
                  <a:schemeClr val="accent5"/>
                </a:solidFill>
              </a:rPr>
              <a:t>Blamelessness</a:t>
            </a:r>
            <a:r>
              <a:rPr lang="en-US" sz="2400" b="1" dirty="0">
                <a:solidFill>
                  <a:srgbClr val="7030A0"/>
                </a:solidFill>
              </a:rPr>
              <a:t> or </a:t>
            </a:r>
            <a:r>
              <a:rPr lang="en-US" sz="2400" b="1" dirty="0">
                <a:solidFill>
                  <a:schemeClr val="accent5"/>
                </a:solidFill>
              </a:rPr>
              <a:t>Spotlessness</a:t>
            </a:r>
            <a:r>
              <a:rPr lang="en-US" sz="2400" b="1" dirty="0">
                <a:solidFill>
                  <a:srgbClr val="7030A0"/>
                </a:solidFill>
              </a:rPr>
              <a:t> of the believer’s </a:t>
            </a:r>
            <a:r>
              <a:rPr lang="en-US" sz="2400" b="1" u="sng" dirty="0">
                <a:solidFill>
                  <a:srgbClr val="FF0000"/>
                </a:solidFill>
              </a:rPr>
              <a:t>whole</a:t>
            </a:r>
            <a:r>
              <a:rPr lang="en-US" sz="2400" b="1" dirty="0">
                <a:solidFill>
                  <a:srgbClr val="FF0000"/>
                </a:solidFill>
              </a:rPr>
              <a:t> </a:t>
            </a:r>
            <a:r>
              <a:rPr lang="en-US" sz="2400" b="1" u="sng" dirty="0">
                <a:solidFill>
                  <a:srgbClr val="FF0000"/>
                </a:solidFill>
              </a:rPr>
              <a:t>Spirit</a:t>
            </a:r>
            <a:r>
              <a:rPr lang="en-US" sz="2400" b="1" dirty="0">
                <a:solidFill>
                  <a:srgbClr val="7030A0"/>
                </a:solidFill>
              </a:rPr>
              <a:t>, </a:t>
            </a:r>
            <a:r>
              <a:rPr lang="en-US" sz="2400" b="1" u="sng" dirty="0">
                <a:solidFill>
                  <a:srgbClr val="FF0000"/>
                </a:solidFill>
              </a:rPr>
              <a:t>Soul</a:t>
            </a:r>
            <a:r>
              <a:rPr lang="en-US" sz="2400" b="1" dirty="0">
                <a:solidFill>
                  <a:srgbClr val="7030A0"/>
                </a:solidFill>
              </a:rPr>
              <a:t>, and </a:t>
            </a:r>
            <a:r>
              <a:rPr lang="en-US" sz="2400" b="1" u="sng" dirty="0" smtClean="0">
                <a:solidFill>
                  <a:srgbClr val="FF0000"/>
                </a:solidFill>
              </a:rPr>
              <a:t>Body</a:t>
            </a:r>
            <a:r>
              <a:rPr lang="en-US" sz="2400" b="1" u="sng" dirty="0" smtClean="0">
                <a:solidFill>
                  <a:srgbClr val="7030A0"/>
                </a:solidFill>
              </a:rPr>
              <a:t>.</a:t>
            </a:r>
            <a:r>
              <a:rPr lang="en-US" sz="2400" b="1" dirty="0" smtClean="0">
                <a:solidFill>
                  <a:srgbClr val="7030A0"/>
                </a:solidFill>
              </a:rPr>
              <a:t>”</a:t>
            </a:r>
            <a:r>
              <a:rPr lang="en-US" sz="2400" b="1" dirty="0" smtClean="0">
                <a:solidFill>
                  <a:schemeClr val="accent2"/>
                </a:solidFill>
              </a:rPr>
              <a:t> </a:t>
            </a:r>
            <a:endParaRPr lang="en-US" sz="2400" b="1" dirty="0">
              <a:solidFill>
                <a:schemeClr val="accent2"/>
              </a:solidFill>
            </a:endParaRPr>
          </a:p>
          <a:p>
            <a:pPr marL="0" indent="0">
              <a:buNone/>
            </a:pPr>
            <a:endParaRPr lang="en-US" dirty="0"/>
          </a:p>
        </p:txBody>
      </p:sp>
    </p:spTree>
    <p:extLst>
      <p:ext uri="{BB962C8B-B14F-4D97-AF65-F5344CB8AC3E}">
        <p14:creationId xmlns:p14="http://schemas.microsoft.com/office/powerpoint/2010/main" val="3180172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9464" y="1452251"/>
            <a:ext cx="8596668" cy="3880773"/>
          </a:xfrm>
        </p:spPr>
        <p:txBody>
          <a:bodyPr>
            <a:normAutofit/>
          </a:bodyPr>
          <a:lstStyle/>
          <a:p>
            <a:pPr marL="0" indent="0">
              <a:buNone/>
            </a:pPr>
            <a:r>
              <a:rPr lang="en-US" sz="7200" b="1" dirty="0">
                <a:solidFill>
                  <a:srgbClr val="7030A0"/>
                </a:solidFill>
                <a:effectLst>
                  <a:outerShdw dist="35941" dir="2700000" sy="50000" kx="2115830" algn="bl">
                    <a:srgbClr val="C0C0C0">
                      <a:alpha val="80000"/>
                    </a:srgbClr>
                  </a:outerShdw>
                </a:effectLst>
                <a:latin typeface="Arial Black" panose="020B0A04020102020204" pitchFamily="34" charset="0"/>
              </a:rPr>
              <a:t>Insufficient and False Holiness</a:t>
            </a:r>
            <a:endParaRPr lang="en-US" sz="7200" dirty="0"/>
          </a:p>
        </p:txBody>
      </p:sp>
    </p:spTree>
    <p:extLst>
      <p:ext uri="{BB962C8B-B14F-4D97-AF65-F5344CB8AC3E}">
        <p14:creationId xmlns:p14="http://schemas.microsoft.com/office/powerpoint/2010/main" val="978629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4461" y="872702"/>
            <a:ext cx="8596668" cy="4768244"/>
          </a:xfrm>
        </p:spPr>
        <p:txBody>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1 Insufficient Holiness</a:t>
            </a:r>
          </a:p>
          <a:p>
            <a:pPr marL="0" indent="0">
              <a:buNone/>
            </a:pPr>
            <a:r>
              <a:rPr lang="en-US" b="1" dirty="0"/>
              <a:t>We see above in 1 Thessalonians 5:23b that your </a:t>
            </a:r>
            <a:r>
              <a:rPr lang="en-US" b="1" dirty="0">
                <a:solidFill>
                  <a:srgbClr val="C00000"/>
                </a:solidFill>
              </a:rPr>
              <a:t>whole Spirit, Soul, and Body </a:t>
            </a:r>
            <a:r>
              <a:rPr lang="en-US" b="1" dirty="0"/>
              <a:t>must be preserved </a:t>
            </a:r>
            <a:r>
              <a:rPr lang="en-US" b="1" i="1" dirty="0"/>
              <a:t>Blameless</a:t>
            </a:r>
            <a:r>
              <a:rPr lang="en-US" b="1" dirty="0"/>
              <a:t>, </a:t>
            </a:r>
            <a:r>
              <a:rPr lang="en-US" b="1" i="1" dirty="0"/>
              <a:t>Clean</a:t>
            </a:r>
            <a:r>
              <a:rPr lang="en-US" b="1" dirty="0"/>
              <a:t>, </a:t>
            </a:r>
            <a:r>
              <a:rPr lang="en-US" b="1" i="1" dirty="0"/>
              <a:t>Pure</a:t>
            </a:r>
            <a:r>
              <a:rPr lang="en-US" b="1" dirty="0"/>
              <a:t>, </a:t>
            </a:r>
            <a:r>
              <a:rPr lang="en-US" b="1" i="1" dirty="0"/>
              <a:t>Spotless</a:t>
            </a:r>
            <a:r>
              <a:rPr lang="en-US" b="1" dirty="0"/>
              <a:t> or </a:t>
            </a:r>
            <a:r>
              <a:rPr lang="en-US" b="1" i="1" dirty="0"/>
              <a:t>Holy</a:t>
            </a:r>
            <a:r>
              <a:rPr lang="en-US" b="1" dirty="0"/>
              <a:t> (Leviticus 10:10; Exodus 30:35b; 1 John 3:3; Ephesians 5:27). </a:t>
            </a:r>
          </a:p>
          <a:p>
            <a:pPr marL="0" indent="0">
              <a:buNone/>
            </a:pPr>
            <a:r>
              <a:rPr lang="en-US" b="1" dirty="0"/>
              <a:t>This means that:</a:t>
            </a:r>
          </a:p>
          <a:p>
            <a:pPr marL="0" indent="0">
              <a:buNone/>
            </a:pPr>
            <a:r>
              <a:rPr lang="en-US" b="1" dirty="0"/>
              <a:t>-If the </a:t>
            </a:r>
            <a:r>
              <a:rPr lang="en-US" b="1" i="1" dirty="0">
                <a:solidFill>
                  <a:srgbClr val="C00000"/>
                </a:solidFill>
              </a:rPr>
              <a:t>Blamelessness</a:t>
            </a:r>
            <a:r>
              <a:rPr lang="en-US" b="1" dirty="0"/>
              <a:t> (</a:t>
            </a:r>
            <a:r>
              <a:rPr lang="en-US" b="1" i="1" dirty="0"/>
              <a:t>Cleanness</a:t>
            </a:r>
            <a:r>
              <a:rPr lang="en-US" b="1" dirty="0"/>
              <a:t>, </a:t>
            </a:r>
            <a:r>
              <a:rPr lang="en-US" b="1" i="1" dirty="0"/>
              <a:t>Purity</a:t>
            </a:r>
            <a:r>
              <a:rPr lang="en-US" b="1" dirty="0"/>
              <a:t> or </a:t>
            </a:r>
            <a:r>
              <a:rPr lang="en-US" b="1" i="1" dirty="0"/>
              <a:t>Spotlessness</a:t>
            </a:r>
            <a:r>
              <a:rPr lang="en-US" b="1" dirty="0"/>
              <a:t>) is only that of your </a:t>
            </a:r>
            <a:r>
              <a:rPr lang="en-US" b="1" i="1" dirty="0">
                <a:solidFill>
                  <a:srgbClr val="C00000"/>
                </a:solidFill>
              </a:rPr>
              <a:t>Spirit</a:t>
            </a:r>
            <a:r>
              <a:rPr lang="en-US" b="1" dirty="0"/>
              <a:t> or</a:t>
            </a:r>
            <a:r>
              <a:rPr lang="en-US" b="1" i="1" dirty="0"/>
              <a:t> Heart</a:t>
            </a:r>
            <a:r>
              <a:rPr lang="en-US" b="1" dirty="0"/>
              <a:t> (and not also of your </a:t>
            </a:r>
            <a:r>
              <a:rPr lang="en-US" b="1" i="1" dirty="0"/>
              <a:t>Soul</a:t>
            </a:r>
            <a:r>
              <a:rPr lang="en-US" b="1" dirty="0"/>
              <a:t> and </a:t>
            </a:r>
            <a:r>
              <a:rPr lang="en-US" b="1" i="1" dirty="0"/>
              <a:t>Body</a:t>
            </a:r>
            <a:r>
              <a:rPr lang="en-US" b="1" dirty="0"/>
              <a:t>), it implies that your </a:t>
            </a:r>
            <a:r>
              <a:rPr lang="en-US" b="1" i="1" dirty="0"/>
              <a:t>Holiness</a:t>
            </a:r>
            <a:r>
              <a:rPr lang="en-US" b="1" dirty="0"/>
              <a:t> is insufficient and consequently you would not make it to Heaven.</a:t>
            </a:r>
          </a:p>
          <a:p>
            <a:pPr marL="0" indent="0">
              <a:buNone/>
            </a:pPr>
            <a:r>
              <a:rPr lang="en-US" b="1" dirty="0"/>
              <a:t>-If the </a:t>
            </a:r>
            <a:r>
              <a:rPr lang="en-US" b="1" i="1" dirty="0">
                <a:solidFill>
                  <a:srgbClr val="C00000"/>
                </a:solidFill>
              </a:rPr>
              <a:t>Blamelessness</a:t>
            </a:r>
            <a:r>
              <a:rPr lang="en-US" b="1" dirty="0"/>
              <a:t> (</a:t>
            </a:r>
            <a:r>
              <a:rPr lang="en-US" b="1" i="1" dirty="0"/>
              <a:t>Cleanness</a:t>
            </a:r>
            <a:r>
              <a:rPr lang="en-US" b="1" dirty="0"/>
              <a:t>, </a:t>
            </a:r>
            <a:r>
              <a:rPr lang="en-US" b="1" i="1" dirty="0"/>
              <a:t>Purity</a:t>
            </a:r>
            <a:r>
              <a:rPr lang="en-US" b="1" dirty="0"/>
              <a:t> or </a:t>
            </a:r>
            <a:r>
              <a:rPr lang="en-US" b="1" i="1" dirty="0"/>
              <a:t>Spotlessness</a:t>
            </a:r>
            <a:r>
              <a:rPr lang="en-US" b="1" dirty="0"/>
              <a:t>) is only that of your </a:t>
            </a:r>
            <a:r>
              <a:rPr lang="en-US" b="1" i="1" dirty="0">
                <a:solidFill>
                  <a:srgbClr val="C00000"/>
                </a:solidFill>
              </a:rPr>
              <a:t>Soul</a:t>
            </a:r>
            <a:r>
              <a:rPr lang="en-US" b="1" dirty="0"/>
              <a:t> (and not also of your </a:t>
            </a:r>
            <a:r>
              <a:rPr lang="en-US" b="1" i="1" dirty="0"/>
              <a:t>Spirit</a:t>
            </a:r>
            <a:r>
              <a:rPr lang="en-US" b="1" dirty="0"/>
              <a:t> and </a:t>
            </a:r>
            <a:r>
              <a:rPr lang="en-US" b="1" i="1" dirty="0"/>
              <a:t>Body</a:t>
            </a:r>
            <a:r>
              <a:rPr lang="en-US" b="1" dirty="0"/>
              <a:t>), it implies that your </a:t>
            </a:r>
            <a:r>
              <a:rPr lang="en-US" b="1" i="1" dirty="0"/>
              <a:t>Holiness</a:t>
            </a:r>
            <a:r>
              <a:rPr lang="en-US" b="1" dirty="0"/>
              <a:t> is insufficient and consequently you would not make it to Heaven.</a:t>
            </a:r>
          </a:p>
          <a:p>
            <a:pPr marL="0" indent="0">
              <a:buNone/>
            </a:pPr>
            <a:r>
              <a:rPr lang="en-US" b="1" dirty="0"/>
              <a:t>-If the </a:t>
            </a:r>
            <a:r>
              <a:rPr lang="en-US" b="1" i="1" dirty="0">
                <a:solidFill>
                  <a:srgbClr val="C00000"/>
                </a:solidFill>
              </a:rPr>
              <a:t>Blamelessness</a:t>
            </a:r>
            <a:r>
              <a:rPr lang="en-US" b="1" dirty="0"/>
              <a:t> (</a:t>
            </a:r>
            <a:r>
              <a:rPr lang="en-US" b="1" i="1" dirty="0"/>
              <a:t>Cleanness</a:t>
            </a:r>
            <a:r>
              <a:rPr lang="en-US" b="1" dirty="0"/>
              <a:t>, </a:t>
            </a:r>
            <a:r>
              <a:rPr lang="en-US" b="1" i="1" dirty="0"/>
              <a:t>Purity</a:t>
            </a:r>
            <a:r>
              <a:rPr lang="en-US" b="1" dirty="0"/>
              <a:t> or </a:t>
            </a:r>
            <a:r>
              <a:rPr lang="en-US" b="1" i="1" dirty="0"/>
              <a:t>Spotlessness</a:t>
            </a:r>
            <a:r>
              <a:rPr lang="en-US" b="1" dirty="0"/>
              <a:t>) is only that of your </a:t>
            </a:r>
            <a:r>
              <a:rPr lang="en-US" b="1" i="1" dirty="0">
                <a:solidFill>
                  <a:srgbClr val="C00000"/>
                </a:solidFill>
              </a:rPr>
              <a:t>Body</a:t>
            </a:r>
            <a:r>
              <a:rPr lang="en-US" b="1" dirty="0"/>
              <a:t> (and not also of your </a:t>
            </a:r>
            <a:r>
              <a:rPr lang="en-US" b="1" i="1" dirty="0"/>
              <a:t>Spirit</a:t>
            </a:r>
            <a:r>
              <a:rPr lang="en-US" b="1" dirty="0"/>
              <a:t> and </a:t>
            </a:r>
            <a:r>
              <a:rPr lang="en-US" b="1" i="1" dirty="0"/>
              <a:t>Soul</a:t>
            </a:r>
            <a:r>
              <a:rPr lang="en-US" b="1" dirty="0"/>
              <a:t>), it implies that your </a:t>
            </a:r>
            <a:r>
              <a:rPr lang="en-US" b="1" i="1" dirty="0"/>
              <a:t>Holiness</a:t>
            </a:r>
            <a:r>
              <a:rPr lang="en-US" b="1" dirty="0"/>
              <a:t> is insufficient and consequently you would not make it to Heaven.</a:t>
            </a:r>
            <a:endParaRPr lang="en-US"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endParaRPr lang="en-US" dirty="0"/>
          </a:p>
        </p:txBody>
      </p:sp>
    </p:spTree>
    <p:extLst>
      <p:ext uri="{BB962C8B-B14F-4D97-AF65-F5344CB8AC3E}">
        <p14:creationId xmlns:p14="http://schemas.microsoft.com/office/powerpoint/2010/main" val="4065785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6432" y="1490888"/>
            <a:ext cx="8596668" cy="3880773"/>
          </a:xfrm>
        </p:spPr>
        <p:txBody>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2 False Holiness</a:t>
            </a:r>
          </a:p>
          <a:p>
            <a:pPr marL="0" indent="0">
              <a:buNone/>
            </a:pPr>
            <a:r>
              <a:rPr lang="en-US" sz="2400" b="1" dirty="0"/>
              <a:t>-If your Holiness is (that which is right) in the eyes of </a:t>
            </a:r>
            <a:r>
              <a:rPr lang="en-US" sz="2400" b="1" dirty="0" smtClean="0"/>
              <a:t>  men </a:t>
            </a:r>
            <a:r>
              <a:rPr lang="en-US" sz="2400" b="1" dirty="0"/>
              <a:t>and NOT in the eyes of God (Matthew 6:1-4, 5-6, </a:t>
            </a:r>
            <a:r>
              <a:rPr lang="en-US" sz="2400" b="1" dirty="0" smtClean="0"/>
              <a:t>  15-18</a:t>
            </a:r>
            <a:r>
              <a:rPr lang="en-US" sz="2400" b="1" dirty="0"/>
              <a:t>; 23:28a), it implies that it is false Holiness and consequently you would not make it to Heaven.</a:t>
            </a:r>
          </a:p>
          <a:p>
            <a:pPr marL="0" indent="0">
              <a:buNone/>
            </a:pPr>
            <a:r>
              <a:rPr lang="en-US" sz="2400" b="1" dirty="0"/>
              <a:t>-If your Holiness is (that which is right) in your own eyes and NOT in the eyes of God (Deuteronomy 12:8, Judges 21:25, Luke 18:9-14), it implies that it is false Holiness and consequently you would not make it to </a:t>
            </a:r>
            <a:r>
              <a:rPr lang="en-US" sz="2400" b="1" dirty="0" smtClean="0"/>
              <a:t>Heaven.</a:t>
            </a:r>
            <a:endParaRPr lang="en-US" sz="2400" b="1" dirty="0"/>
          </a:p>
          <a:p>
            <a:pPr marL="0" indent="0">
              <a:buNone/>
            </a:pPr>
            <a:endParaRPr lang="en-US" dirty="0"/>
          </a:p>
        </p:txBody>
      </p:sp>
    </p:spTree>
    <p:extLst>
      <p:ext uri="{BB962C8B-B14F-4D97-AF65-F5344CB8AC3E}">
        <p14:creationId xmlns:p14="http://schemas.microsoft.com/office/powerpoint/2010/main" val="4087485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7493" y="1146220"/>
            <a:ext cx="8596668" cy="5937160"/>
          </a:xfrm>
        </p:spPr>
        <p:txBody>
          <a:bodyPr/>
          <a:lstStyle/>
          <a:p>
            <a:pPr marL="0" indent="0">
              <a:spcBef>
                <a:spcPts val="0"/>
              </a:spcBef>
              <a:buNone/>
            </a:pPr>
            <a:r>
              <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5d </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The analysis of the above meaning </a:t>
            </a:r>
            <a:r>
              <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p>
          <a:p>
            <a:pPr marL="0" indent="0">
              <a:spcBef>
                <a:spcPts val="0"/>
              </a:spcBef>
              <a:buNone/>
            </a:pPr>
            <a:r>
              <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of Holiness</a:t>
            </a:r>
          </a:p>
          <a:p>
            <a:pPr marL="0" indent="0">
              <a:spcBef>
                <a:spcPts val="0"/>
              </a:spcBef>
              <a:buNone/>
            </a:pPr>
            <a:r>
              <a:rPr lang="en-US" sz="2500" b="1" dirty="0"/>
              <a:t>We have seen above that the Holiness of the born again believer is defined as: </a:t>
            </a:r>
          </a:p>
          <a:p>
            <a:pPr marL="0" indent="0">
              <a:spcBef>
                <a:spcPts val="0"/>
              </a:spcBef>
              <a:buNone/>
            </a:pPr>
            <a:r>
              <a:rPr lang="en-US" sz="2500" b="1" dirty="0">
                <a:solidFill>
                  <a:srgbClr val="C00000"/>
                </a:solidFill>
              </a:rPr>
              <a:t>“The 1) Cleanness, 2) Purity, 3) Blamelessness or 4) Spotlessness of the believer’s whole 5) </a:t>
            </a:r>
            <a:r>
              <a:rPr lang="en-US" sz="2500" b="1" u="sng" dirty="0">
                <a:solidFill>
                  <a:srgbClr val="C00000"/>
                </a:solidFill>
              </a:rPr>
              <a:t>Spirit</a:t>
            </a:r>
            <a:r>
              <a:rPr lang="en-US" sz="2500" b="1" dirty="0">
                <a:solidFill>
                  <a:srgbClr val="C00000"/>
                </a:solidFill>
              </a:rPr>
              <a:t>, 6) </a:t>
            </a:r>
            <a:r>
              <a:rPr lang="en-US" sz="2500" b="1" u="sng" dirty="0">
                <a:solidFill>
                  <a:srgbClr val="C00000"/>
                </a:solidFill>
              </a:rPr>
              <a:t>Soul</a:t>
            </a:r>
            <a:r>
              <a:rPr lang="en-US" sz="2500" b="1" dirty="0">
                <a:solidFill>
                  <a:srgbClr val="C00000"/>
                </a:solidFill>
              </a:rPr>
              <a:t>, and 7) </a:t>
            </a:r>
            <a:r>
              <a:rPr lang="en-US" sz="2500" b="1" u="sng" dirty="0">
                <a:solidFill>
                  <a:srgbClr val="C00000"/>
                </a:solidFill>
              </a:rPr>
              <a:t>Body”</a:t>
            </a:r>
            <a:r>
              <a:rPr lang="en-US" sz="2500" b="1" dirty="0">
                <a:solidFill>
                  <a:srgbClr val="C00000"/>
                </a:solidFill>
              </a:rPr>
              <a:t> 8) NOT in the eyes of men or 9) the believer’s own eyes 10) BUT in the eyes of God Almighty 11) as a result of the shed Blood of Christ on Calvary Cross and 12) the born again believer’s total obedience to God’s Word 13) all the days of his/her life.” </a:t>
            </a:r>
          </a:p>
          <a:p>
            <a:pPr marL="0" indent="0">
              <a:buNone/>
            </a:pPr>
            <a:endParaRPr lang="en-US" dirty="0"/>
          </a:p>
        </p:txBody>
      </p:sp>
    </p:spTree>
    <p:extLst>
      <p:ext uri="{BB962C8B-B14F-4D97-AF65-F5344CB8AC3E}">
        <p14:creationId xmlns:p14="http://schemas.microsoft.com/office/powerpoint/2010/main" val="1374031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1735" y="1275011"/>
            <a:ext cx="8596668" cy="5035638"/>
          </a:xfrm>
        </p:spPr>
        <p:txBody>
          <a:bodyPr>
            <a:noAutofit/>
          </a:bodyPr>
          <a:lstStyle/>
          <a:p>
            <a:pPr marL="0" indent="0">
              <a:buNone/>
            </a:pPr>
            <a:r>
              <a:rPr lang="en-US" sz="2900" b="1" dirty="0">
                <a:solidFill>
                  <a:srgbClr val="7030A0"/>
                </a:solidFill>
                <a:effectLst>
                  <a:outerShdw dist="35941" dir="2700000" sy="50000" kx="2115830" algn="bl">
                    <a:srgbClr val="C0C0C0">
                      <a:alpha val="80000"/>
                    </a:srgbClr>
                  </a:outerShdw>
                </a:effectLst>
                <a:latin typeface="Arial Black" panose="020B0A04020102020204" pitchFamily="34" charset="0"/>
              </a:rPr>
              <a:t>5d1) The analysis of the word “</a:t>
            </a:r>
            <a:r>
              <a:rPr lang="en-US" sz="2900" b="1" dirty="0">
                <a:solidFill>
                  <a:srgbClr val="C00000"/>
                </a:solidFill>
                <a:effectLst>
                  <a:outerShdw dist="35941" dir="2700000" sy="50000" kx="2115830" algn="bl">
                    <a:srgbClr val="C0C0C0">
                      <a:alpha val="80000"/>
                    </a:srgbClr>
                  </a:outerShdw>
                </a:effectLst>
                <a:latin typeface="Arial Black" panose="020B0A04020102020204" pitchFamily="34" charset="0"/>
              </a:rPr>
              <a:t>Cleanness</a:t>
            </a:r>
            <a:r>
              <a:rPr lang="en-US" sz="29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r>
              <a:rPr lang="en-US" sz="29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p>
          <a:p>
            <a:pPr marL="0" indent="0">
              <a:buNone/>
            </a:pPr>
            <a:r>
              <a:rPr lang="en-US" sz="2900" b="1" dirty="0">
                <a:latin typeface="Arial" panose="020B0604020202020204" pitchFamily="34" charset="0"/>
                <a:cs typeface="Arial" panose="020B0604020202020204" pitchFamily="34" charset="0"/>
              </a:rPr>
              <a:t>The word </a:t>
            </a:r>
            <a:r>
              <a:rPr lang="en-US" sz="2900" b="1" i="1" dirty="0">
                <a:solidFill>
                  <a:srgbClr val="FF0000"/>
                </a:solidFill>
                <a:latin typeface="Arial" panose="020B0604020202020204" pitchFamily="34" charset="0"/>
                <a:cs typeface="Arial" panose="020B0604020202020204" pitchFamily="34" charset="0"/>
              </a:rPr>
              <a:t>Cleanness</a:t>
            </a:r>
            <a:r>
              <a:rPr lang="en-US" sz="2900" b="1" dirty="0">
                <a:latin typeface="Arial" panose="020B0604020202020204" pitchFamily="34" charset="0"/>
                <a:cs typeface="Arial" panose="020B0604020202020204" pitchFamily="34" charset="0"/>
              </a:rPr>
              <a:t> in the above meaning of Holiness refers to </a:t>
            </a:r>
            <a:r>
              <a:rPr lang="en-US" sz="2900" b="1" u="sng" dirty="0">
                <a:solidFill>
                  <a:srgbClr val="FF0000"/>
                </a:solidFill>
                <a:latin typeface="Arial" panose="020B0604020202020204" pitchFamily="34" charset="0"/>
                <a:cs typeface="Arial" panose="020B0604020202020204" pitchFamily="34" charset="0"/>
              </a:rPr>
              <a:t>the </a:t>
            </a:r>
            <a:r>
              <a:rPr lang="en-US" sz="2900" b="1" i="1" u="sng" dirty="0">
                <a:solidFill>
                  <a:srgbClr val="FF0000"/>
                </a:solidFill>
                <a:latin typeface="Arial" panose="020B0604020202020204" pitchFamily="34" charset="0"/>
                <a:cs typeface="Arial" panose="020B0604020202020204" pitchFamily="34" charset="0"/>
              </a:rPr>
              <a:t>Cleanness</a:t>
            </a:r>
            <a:r>
              <a:rPr lang="en-US" sz="2900" b="1" u="sng" dirty="0">
                <a:solidFill>
                  <a:srgbClr val="FF0000"/>
                </a:solidFill>
                <a:latin typeface="Arial" panose="020B0604020202020204" pitchFamily="34" charset="0"/>
                <a:cs typeface="Arial" panose="020B0604020202020204" pitchFamily="34" charset="0"/>
              </a:rPr>
              <a:t> of the born again believer’s whole </a:t>
            </a:r>
            <a:r>
              <a:rPr lang="en-US" sz="2900" b="1" i="1" u="sng" dirty="0">
                <a:solidFill>
                  <a:srgbClr val="FF0000"/>
                </a:solidFill>
                <a:latin typeface="Arial" panose="020B0604020202020204" pitchFamily="34" charset="0"/>
                <a:cs typeface="Arial" panose="020B0604020202020204" pitchFamily="34" charset="0"/>
              </a:rPr>
              <a:t>Spirit</a:t>
            </a:r>
            <a:r>
              <a:rPr lang="en-US" sz="2900" b="1" u="sng" dirty="0">
                <a:solidFill>
                  <a:srgbClr val="FF0000"/>
                </a:solidFill>
                <a:latin typeface="Arial" panose="020B0604020202020204" pitchFamily="34" charset="0"/>
                <a:cs typeface="Arial" panose="020B0604020202020204" pitchFamily="34" charset="0"/>
              </a:rPr>
              <a:t>, </a:t>
            </a:r>
            <a:r>
              <a:rPr lang="en-US" sz="2900" b="1" i="1" u="sng" dirty="0">
                <a:solidFill>
                  <a:srgbClr val="FF0000"/>
                </a:solidFill>
                <a:latin typeface="Arial" panose="020B0604020202020204" pitchFamily="34" charset="0"/>
                <a:cs typeface="Arial" panose="020B0604020202020204" pitchFamily="34" charset="0"/>
              </a:rPr>
              <a:t>Soul</a:t>
            </a:r>
            <a:r>
              <a:rPr lang="en-US" sz="2900" b="1" u="sng" dirty="0">
                <a:solidFill>
                  <a:srgbClr val="FF0000"/>
                </a:solidFill>
                <a:latin typeface="Arial" panose="020B0604020202020204" pitchFamily="34" charset="0"/>
                <a:cs typeface="Arial" panose="020B0604020202020204" pitchFamily="34" charset="0"/>
              </a:rPr>
              <a:t>, and </a:t>
            </a:r>
            <a:r>
              <a:rPr lang="en-US" sz="2900" b="1" i="1" u="sng" dirty="0">
                <a:solidFill>
                  <a:srgbClr val="FF0000"/>
                </a:solidFill>
                <a:latin typeface="Arial" panose="020B0604020202020204" pitchFamily="34" charset="0"/>
                <a:cs typeface="Arial" panose="020B0604020202020204" pitchFamily="34" charset="0"/>
              </a:rPr>
              <a:t>Body</a:t>
            </a:r>
            <a:r>
              <a:rPr lang="en-US" sz="2900" b="1" dirty="0">
                <a:solidFill>
                  <a:srgbClr val="FF0000"/>
                </a:solidFill>
                <a:latin typeface="Arial" panose="020B0604020202020204" pitchFamily="34" charset="0"/>
                <a:cs typeface="Arial" panose="020B0604020202020204" pitchFamily="34" charset="0"/>
              </a:rPr>
              <a:t> </a:t>
            </a:r>
            <a:r>
              <a:rPr lang="en-US" sz="2900" b="1" dirty="0" smtClean="0">
                <a:solidFill>
                  <a:srgbClr val="FF0000"/>
                </a:solidFill>
                <a:latin typeface="Arial" panose="020B0604020202020204" pitchFamily="34" charset="0"/>
                <a:cs typeface="Arial" panose="020B0604020202020204" pitchFamily="34" charset="0"/>
              </a:rPr>
              <a:t>      </a:t>
            </a:r>
            <a:r>
              <a:rPr lang="en-US" sz="2900" b="1" dirty="0" smtClean="0">
                <a:latin typeface="Arial" panose="020B0604020202020204" pitchFamily="34" charset="0"/>
                <a:cs typeface="Arial" panose="020B0604020202020204" pitchFamily="34" charset="0"/>
              </a:rPr>
              <a:t>(</a:t>
            </a:r>
            <a:r>
              <a:rPr lang="en-US" sz="2900" b="1" dirty="0">
                <a:latin typeface="Arial" panose="020B0604020202020204" pitchFamily="34" charset="0"/>
                <a:cs typeface="Arial" panose="020B0604020202020204" pitchFamily="34" charset="0"/>
              </a:rPr>
              <a:t>1 Thessalonians 5:23b). Examples of Scriptures in that respect are: Psalms 51:2, </a:t>
            </a:r>
            <a:r>
              <a:rPr lang="en-US" sz="2900" b="1" dirty="0" smtClean="0">
                <a:latin typeface="Arial" panose="020B0604020202020204" pitchFamily="34" charset="0"/>
                <a:cs typeface="Arial" panose="020B0604020202020204" pitchFamily="34" charset="0"/>
              </a:rPr>
              <a:t>7, </a:t>
            </a:r>
            <a:r>
              <a:rPr lang="en-US" sz="2900" b="1" dirty="0">
                <a:latin typeface="Arial" panose="020B0604020202020204" pitchFamily="34" charset="0"/>
                <a:cs typeface="Arial" panose="020B0604020202020204" pitchFamily="34" charset="0"/>
              </a:rPr>
              <a:t>2 Samuel </a:t>
            </a:r>
            <a:r>
              <a:rPr lang="en-US" sz="2900" b="1" dirty="0" smtClean="0">
                <a:latin typeface="Arial" panose="020B0604020202020204" pitchFamily="34" charset="0"/>
                <a:cs typeface="Arial" panose="020B0604020202020204" pitchFamily="34" charset="0"/>
              </a:rPr>
              <a:t>22:25, </a:t>
            </a:r>
            <a:r>
              <a:rPr lang="en-US" sz="2900" b="1" dirty="0"/>
              <a:t>1 John </a:t>
            </a:r>
            <a:r>
              <a:rPr lang="en-US" sz="2900" b="1" dirty="0" smtClean="0"/>
              <a:t>1:7, and </a:t>
            </a:r>
            <a:r>
              <a:rPr lang="en-US" sz="2900" b="1" dirty="0"/>
              <a:t>Revelation </a:t>
            </a:r>
            <a:r>
              <a:rPr lang="en-US" sz="2900" b="1" dirty="0" smtClean="0"/>
              <a:t>1:5.</a:t>
            </a:r>
            <a:endParaRPr lang="en-US" sz="2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716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8855" y="888643"/>
            <a:ext cx="8596668" cy="5074275"/>
          </a:xfrm>
        </p:spPr>
        <p:txBody>
          <a:bodyPr>
            <a:normAutofit fontScale="92500"/>
          </a:bodyPr>
          <a:lstStyle/>
          <a:p>
            <a:pPr marL="0" indent="0">
              <a:buNone/>
            </a:pPr>
            <a:r>
              <a:rPr lang="en-US" sz="2400" b="1" dirty="0">
                <a:latin typeface="Arial" panose="020B0604020202020204" pitchFamily="34" charset="0"/>
                <a:cs typeface="Arial" panose="020B0604020202020204" pitchFamily="34" charset="0"/>
              </a:rPr>
              <a:t>- “</a:t>
            </a:r>
            <a:r>
              <a:rPr lang="en-US" sz="2400" b="1" i="1" baseline="30000" dirty="0">
                <a:latin typeface="Arial" panose="020B0604020202020204" pitchFamily="34" charset="0"/>
                <a:cs typeface="Arial" panose="020B0604020202020204" pitchFamily="34" charset="0"/>
              </a:rPr>
              <a:t>2 </a:t>
            </a:r>
            <a:r>
              <a:rPr lang="en-US" sz="2400" b="1" i="1" dirty="0">
                <a:latin typeface="Arial" panose="020B0604020202020204" pitchFamily="34" charset="0"/>
                <a:cs typeface="Arial" panose="020B0604020202020204" pitchFamily="34" charset="0"/>
              </a:rPr>
              <a:t>Wash me </a:t>
            </a:r>
            <a:r>
              <a:rPr lang="en-US" sz="2400" b="1" i="1" dirty="0" err="1">
                <a:latin typeface="Arial" panose="020B0604020202020204" pitchFamily="34" charset="0"/>
                <a:cs typeface="Arial" panose="020B0604020202020204" pitchFamily="34" charset="0"/>
              </a:rPr>
              <a:t>throughly</a:t>
            </a:r>
            <a:r>
              <a:rPr lang="en-US" sz="2400" b="1" i="1" dirty="0">
                <a:latin typeface="Arial" panose="020B0604020202020204" pitchFamily="34" charset="0"/>
                <a:cs typeface="Arial" panose="020B0604020202020204" pitchFamily="34" charset="0"/>
              </a:rPr>
              <a:t> from mine iniquity, and </a:t>
            </a:r>
            <a:r>
              <a:rPr lang="en-US" sz="2400" b="1" i="1" dirty="0">
                <a:solidFill>
                  <a:srgbClr val="FF0000"/>
                </a:solidFill>
                <a:latin typeface="Arial" panose="020B0604020202020204" pitchFamily="34" charset="0"/>
                <a:cs typeface="Arial" panose="020B0604020202020204" pitchFamily="34" charset="0"/>
              </a:rPr>
              <a:t>cleanse me </a:t>
            </a:r>
            <a:r>
              <a:rPr lang="en-US" sz="2400" b="1" i="1" dirty="0">
                <a:latin typeface="Arial" panose="020B0604020202020204" pitchFamily="34" charset="0"/>
                <a:cs typeface="Arial" panose="020B0604020202020204" pitchFamily="34" charset="0"/>
              </a:rPr>
              <a:t>from my sin.  </a:t>
            </a:r>
            <a:r>
              <a:rPr lang="en-US" sz="2400" b="1" i="1" baseline="30000" dirty="0">
                <a:latin typeface="Arial" panose="020B0604020202020204" pitchFamily="34" charset="0"/>
                <a:cs typeface="Arial" panose="020B0604020202020204" pitchFamily="34" charset="0"/>
              </a:rPr>
              <a:t>7 </a:t>
            </a:r>
            <a:r>
              <a:rPr lang="en-US" sz="2400" b="1" i="1" dirty="0">
                <a:solidFill>
                  <a:srgbClr val="FF0000"/>
                </a:solidFill>
                <a:latin typeface="Arial" panose="020B0604020202020204" pitchFamily="34" charset="0"/>
                <a:cs typeface="Arial" panose="020B0604020202020204" pitchFamily="34" charset="0"/>
              </a:rPr>
              <a:t>Purge me with hyssop</a:t>
            </a:r>
            <a:r>
              <a:rPr lang="en-US" sz="2400" b="1" i="1" dirty="0">
                <a:latin typeface="Arial" panose="020B0604020202020204" pitchFamily="34" charset="0"/>
                <a:cs typeface="Arial" panose="020B0604020202020204" pitchFamily="34" charset="0"/>
              </a:rPr>
              <a:t>, </a:t>
            </a:r>
            <a:r>
              <a:rPr lang="en-US" sz="2400" b="1" i="1" dirty="0">
                <a:solidFill>
                  <a:srgbClr val="FF0000"/>
                </a:solidFill>
                <a:latin typeface="Arial" panose="020B0604020202020204" pitchFamily="34" charset="0"/>
                <a:cs typeface="Arial" panose="020B0604020202020204" pitchFamily="34" charset="0"/>
              </a:rPr>
              <a:t>and I shall be clean</a:t>
            </a:r>
            <a:r>
              <a:rPr lang="en-US" sz="2400" b="1" i="1" dirty="0">
                <a:latin typeface="Arial" panose="020B0604020202020204" pitchFamily="34" charset="0"/>
                <a:cs typeface="Arial" panose="020B0604020202020204" pitchFamily="34" charset="0"/>
              </a:rPr>
              <a:t>: wash me, and I shall be whiter than snow</a:t>
            </a:r>
            <a:r>
              <a:rPr lang="en-US" sz="2400" b="1" dirty="0">
                <a:latin typeface="Arial" panose="020B0604020202020204" pitchFamily="34" charset="0"/>
                <a:cs typeface="Arial" panose="020B0604020202020204" pitchFamily="34" charset="0"/>
              </a:rPr>
              <a:t>” (Psalms 51:2, 7).</a:t>
            </a:r>
          </a:p>
          <a:p>
            <a:pPr marL="0" indent="0">
              <a:buNone/>
            </a:pPr>
            <a:r>
              <a:rPr lang="en-US" sz="2400" b="1" dirty="0">
                <a:latin typeface="Arial" panose="020B0604020202020204" pitchFamily="34" charset="0"/>
                <a:cs typeface="Arial" panose="020B0604020202020204" pitchFamily="34" charset="0"/>
              </a:rPr>
              <a:t>-“</a:t>
            </a:r>
            <a:r>
              <a:rPr lang="en-US" sz="2400" b="1" i="1" dirty="0">
                <a:latin typeface="Arial" panose="020B0604020202020204" pitchFamily="34" charset="0"/>
                <a:cs typeface="Arial" panose="020B0604020202020204" pitchFamily="34" charset="0"/>
              </a:rPr>
              <a:t>Therefore the LORD hath recompensed me according to my </a:t>
            </a:r>
            <a:r>
              <a:rPr lang="en-US" sz="2400" b="1" i="1" dirty="0">
                <a:solidFill>
                  <a:srgbClr val="FF0000"/>
                </a:solidFill>
                <a:latin typeface="Arial" panose="020B0604020202020204" pitchFamily="34" charset="0"/>
                <a:cs typeface="Arial" panose="020B0604020202020204" pitchFamily="34" charset="0"/>
              </a:rPr>
              <a:t>righteousness;</a:t>
            </a:r>
            <a:r>
              <a:rPr lang="en-US" sz="2400" b="1" i="1" dirty="0">
                <a:latin typeface="Arial" panose="020B0604020202020204" pitchFamily="34" charset="0"/>
                <a:cs typeface="Arial" panose="020B0604020202020204" pitchFamily="34" charset="0"/>
              </a:rPr>
              <a:t> according to </a:t>
            </a:r>
            <a:r>
              <a:rPr lang="en-US" sz="2400" b="1" i="1" dirty="0">
                <a:solidFill>
                  <a:srgbClr val="FF0000"/>
                </a:solidFill>
                <a:latin typeface="Arial" panose="020B0604020202020204" pitchFamily="34" charset="0"/>
                <a:cs typeface="Arial" panose="020B0604020202020204" pitchFamily="34" charset="0"/>
              </a:rPr>
              <a:t>my cleanness in his eye sight</a:t>
            </a:r>
            <a:r>
              <a:rPr lang="en-US" sz="2400" b="1" dirty="0">
                <a:latin typeface="Arial" panose="020B0604020202020204" pitchFamily="34" charset="0"/>
                <a:cs typeface="Arial" panose="020B0604020202020204" pitchFamily="34" charset="0"/>
              </a:rPr>
              <a:t>”                     (2 Samuel 22:25). </a:t>
            </a:r>
          </a:p>
          <a:p>
            <a:pPr marL="0" indent="0">
              <a:buNone/>
            </a:pPr>
            <a:r>
              <a:rPr lang="en-US" sz="2400" b="1" dirty="0"/>
              <a:t>-“</a:t>
            </a:r>
            <a:r>
              <a:rPr lang="en-US" sz="2400" b="1" i="1" dirty="0"/>
              <a:t>But if we walk in the light, as he is in the light, we have fellowship one with another, and </a:t>
            </a:r>
            <a:r>
              <a:rPr lang="en-US" sz="2400" b="1" i="1" dirty="0">
                <a:solidFill>
                  <a:srgbClr val="FF0000"/>
                </a:solidFill>
              </a:rPr>
              <a:t>the blood of Jesus Christ his Son </a:t>
            </a:r>
            <a:r>
              <a:rPr lang="en-US" sz="2400" b="1" i="1" dirty="0" err="1">
                <a:solidFill>
                  <a:srgbClr val="FF0000"/>
                </a:solidFill>
              </a:rPr>
              <a:t>cleanseth</a:t>
            </a:r>
            <a:r>
              <a:rPr lang="en-US" sz="2400" b="1" i="1" dirty="0">
                <a:solidFill>
                  <a:srgbClr val="FF0000"/>
                </a:solidFill>
              </a:rPr>
              <a:t> us from all sin</a:t>
            </a:r>
            <a:r>
              <a:rPr lang="en-US" sz="2400" b="1" dirty="0"/>
              <a:t>” (1 John 1:7). </a:t>
            </a:r>
          </a:p>
          <a:p>
            <a:pPr marL="0" indent="0">
              <a:buNone/>
            </a:pPr>
            <a:r>
              <a:rPr lang="en-US" sz="2400" b="1" dirty="0"/>
              <a:t>-“</a:t>
            </a:r>
            <a:r>
              <a:rPr lang="en-US" sz="2400" b="1" i="1" dirty="0"/>
              <a:t>And from Jesus Christ, who is the faithful witness, and the first begotten of the dead, and the prince of the kings of the earth. </a:t>
            </a:r>
            <a:r>
              <a:rPr lang="en-US" sz="2400" b="1" i="1" dirty="0">
                <a:solidFill>
                  <a:srgbClr val="FF0000"/>
                </a:solidFill>
              </a:rPr>
              <a:t>Unto him that loved us, and washed us from our sins in his own blood</a:t>
            </a:r>
            <a:r>
              <a:rPr lang="en-US" sz="2400" b="1" dirty="0"/>
              <a:t>”   (Revelation 1:5).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80450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280" y="1159099"/>
            <a:ext cx="8596668" cy="4933779"/>
          </a:xfrm>
        </p:spPr>
        <p:txBody>
          <a:bodyPr>
            <a:normAutofit lnSpcReduction="10000"/>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5d2) The analysis of the word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Purity</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a:latin typeface="Arial" panose="020B0604020202020204" pitchFamily="34" charset="0"/>
                <a:cs typeface="Arial" panose="020B0604020202020204" pitchFamily="34" charset="0"/>
              </a:rPr>
              <a:t>The word </a:t>
            </a:r>
            <a:r>
              <a:rPr lang="en-US" sz="2800" b="1" i="1" dirty="0">
                <a:solidFill>
                  <a:srgbClr val="FF0000"/>
                </a:solidFill>
                <a:latin typeface="Arial" panose="020B0604020202020204" pitchFamily="34" charset="0"/>
                <a:cs typeface="Arial" panose="020B0604020202020204" pitchFamily="34" charset="0"/>
              </a:rPr>
              <a:t>Purity</a:t>
            </a:r>
            <a:r>
              <a:rPr lang="en-US" sz="2800" b="1" dirty="0">
                <a:latin typeface="Arial" panose="020B0604020202020204" pitchFamily="34" charset="0"/>
                <a:cs typeface="Arial" panose="020B0604020202020204" pitchFamily="34" charset="0"/>
              </a:rPr>
              <a:t> in the above meaning of </a:t>
            </a:r>
            <a:r>
              <a:rPr lang="en-US" sz="2800" b="1" i="1" dirty="0">
                <a:latin typeface="Arial" panose="020B0604020202020204" pitchFamily="34" charset="0"/>
                <a:cs typeface="Arial" panose="020B0604020202020204" pitchFamily="34" charset="0"/>
              </a:rPr>
              <a:t>Holiness</a:t>
            </a:r>
            <a:r>
              <a:rPr lang="en-US" sz="2800" b="1" dirty="0">
                <a:latin typeface="Arial" panose="020B0604020202020204" pitchFamily="34" charset="0"/>
                <a:cs typeface="Arial" panose="020B0604020202020204" pitchFamily="34" charset="0"/>
              </a:rPr>
              <a:t> has to do with </a:t>
            </a:r>
            <a:r>
              <a:rPr lang="en-US" sz="2800" b="1" u="sng" dirty="0">
                <a:solidFill>
                  <a:srgbClr val="FF0000"/>
                </a:solidFill>
                <a:latin typeface="Arial" panose="020B0604020202020204" pitchFamily="34" charset="0"/>
                <a:cs typeface="Arial" panose="020B0604020202020204" pitchFamily="34" charset="0"/>
              </a:rPr>
              <a:t>the </a:t>
            </a:r>
            <a:r>
              <a:rPr lang="en-US" sz="2800" b="1" i="1" u="sng" dirty="0">
                <a:solidFill>
                  <a:srgbClr val="FF0000"/>
                </a:solidFill>
                <a:latin typeface="Arial" panose="020B0604020202020204" pitchFamily="34" charset="0"/>
                <a:cs typeface="Arial" panose="020B0604020202020204" pitchFamily="34" charset="0"/>
              </a:rPr>
              <a:t>Purity</a:t>
            </a:r>
            <a:r>
              <a:rPr lang="en-US" sz="2800" b="1" u="sng" dirty="0">
                <a:solidFill>
                  <a:srgbClr val="FF0000"/>
                </a:solidFill>
                <a:latin typeface="Arial" panose="020B0604020202020204" pitchFamily="34" charset="0"/>
                <a:cs typeface="Arial" panose="020B0604020202020204" pitchFamily="34" charset="0"/>
              </a:rPr>
              <a:t> of the born again believer’s whole</a:t>
            </a:r>
            <a:r>
              <a:rPr lang="en-US" sz="2800" b="1" i="1" u="sng" dirty="0">
                <a:solidFill>
                  <a:srgbClr val="FF0000"/>
                </a:solidFill>
                <a:latin typeface="Arial" panose="020B0604020202020204" pitchFamily="34" charset="0"/>
                <a:cs typeface="Arial" panose="020B0604020202020204" pitchFamily="34" charset="0"/>
              </a:rPr>
              <a:t> Spirit</a:t>
            </a:r>
            <a:r>
              <a:rPr lang="en-US" sz="2800" b="1" u="sng" dirty="0">
                <a:solidFill>
                  <a:srgbClr val="FF0000"/>
                </a:solidFill>
                <a:latin typeface="Arial" panose="020B0604020202020204" pitchFamily="34" charset="0"/>
                <a:cs typeface="Arial" panose="020B0604020202020204" pitchFamily="34" charset="0"/>
              </a:rPr>
              <a:t>, </a:t>
            </a:r>
            <a:r>
              <a:rPr lang="en-US" sz="2800" b="1" i="1" u="sng" dirty="0">
                <a:solidFill>
                  <a:srgbClr val="FF0000"/>
                </a:solidFill>
                <a:latin typeface="Arial" panose="020B0604020202020204" pitchFamily="34" charset="0"/>
                <a:cs typeface="Arial" panose="020B0604020202020204" pitchFamily="34" charset="0"/>
              </a:rPr>
              <a:t>Soul</a:t>
            </a:r>
            <a:r>
              <a:rPr lang="en-US" sz="2800" b="1" u="sng" dirty="0">
                <a:solidFill>
                  <a:srgbClr val="FF0000"/>
                </a:solidFill>
                <a:latin typeface="Arial" panose="020B0604020202020204" pitchFamily="34" charset="0"/>
                <a:cs typeface="Arial" panose="020B0604020202020204" pitchFamily="34" charset="0"/>
              </a:rPr>
              <a:t>, and </a:t>
            </a:r>
            <a:r>
              <a:rPr lang="en-US" sz="2800" b="1" i="1" u="sng" dirty="0">
                <a:solidFill>
                  <a:srgbClr val="FF0000"/>
                </a:solidFill>
                <a:latin typeface="Arial" panose="020B0604020202020204" pitchFamily="34" charset="0"/>
                <a:cs typeface="Arial" panose="020B0604020202020204" pitchFamily="34" charset="0"/>
              </a:rPr>
              <a:t>Body </a:t>
            </a:r>
            <a:r>
              <a:rPr lang="en-US" sz="2800" b="1" i="1" dirty="0" smtClean="0">
                <a:solidFill>
                  <a:srgbClr val="FF0000"/>
                </a:solidFill>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1 Thessalonians 5:23b). Examples of Scriptures in that respect are below.</a:t>
            </a:r>
          </a:p>
          <a:p>
            <a:r>
              <a:rPr lang="en-US" sz="2800" b="1" dirty="0">
                <a:latin typeface="Arial" panose="020B0604020202020204" pitchFamily="34" charset="0"/>
                <a:cs typeface="Arial" panose="020B0604020202020204" pitchFamily="34" charset="0"/>
              </a:rPr>
              <a:t>“</a:t>
            </a:r>
            <a:r>
              <a:rPr lang="en-US" sz="2800" b="1" i="1" dirty="0">
                <a:latin typeface="Arial" panose="020B0604020202020204" pitchFamily="34" charset="0"/>
                <a:cs typeface="Arial" panose="020B0604020202020204" pitchFamily="34" charset="0"/>
              </a:rPr>
              <a:t>Keep thyself pure</a:t>
            </a:r>
            <a:r>
              <a:rPr lang="en-US" sz="2800" b="1" dirty="0">
                <a:latin typeface="Arial" panose="020B0604020202020204" pitchFamily="34" charset="0"/>
                <a:cs typeface="Arial" panose="020B0604020202020204" pitchFamily="34" charset="0"/>
              </a:rPr>
              <a:t>” (1 Timothy 5:22b). </a:t>
            </a:r>
          </a:p>
          <a:p>
            <a:r>
              <a:rPr lang="en-US" sz="2800" b="1" dirty="0">
                <a:latin typeface="Arial" panose="020B0604020202020204" pitchFamily="34" charset="0"/>
                <a:cs typeface="Arial" panose="020B0604020202020204" pitchFamily="34" charset="0"/>
              </a:rPr>
              <a:t>“</a:t>
            </a:r>
            <a:r>
              <a:rPr lang="en-US" sz="2800" b="1" i="1" dirty="0">
                <a:latin typeface="Arial" panose="020B0604020202020204" pitchFamily="34" charset="0"/>
                <a:cs typeface="Arial" panose="020B0604020202020204" pitchFamily="34" charset="0"/>
              </a:rPr>
              <a:t>And every man that hath this hope in him </a:t>
            </a:r>
            <a:r>
              <a:rPr lang="en-US" sz="2800" b="1" i="1" dirty="0" err="1">
                <a:latin typeface="Arial" panose="020B0604020202020204" pitchFamily="34" charset="0"/>
                <a:cs typeface="Arial" panose="020B0604020202020204" pitchFamily="34" charset="0"/>
              </a:rPr>
              <a:t>purifieth</a:t>
            </a:r>
            <a:r>
              <a:rPr lang="en-US" sz="2800" b="1" i="1" dirty="0">
                <a:latin typeface="Arial" panose="020B0604020202020204" pitchFamily="34" charset="0"/>
                <a:cs typeface="Arial" panose="020B0604020202020204" pitchFamily="34" charset="0"/>
              </a:rPr>
              <a:t> himself, even as he is pure</a:t>
            </a:r>
            <a:r>
              <a:rPr lang="en-US" sz="2800" b="1" dirty="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1 John 3:3).</a:t>
            </a:r>
          </a:p>
          <a:p>
            <a:pPr marL="0" indent="0">
              <a:buNone/>
            </a:pPr>
            <a:endParaRPr lang="en-US" dirty="0"/>
          </a:p>
        </p:txBody>
      </p:sp>
    </p:spTree>
    <p:extLst>
      <p:ext uri="{BB962C8B-B14F-4D97-AF65-F5344CB8AC3E}">
        <p14:creationId xmlns:p14="http://schemas.microsoft.com/office/powerpoint/2010/main" val="2564169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9161" y="1555282"/>
            <a:ext cx="8596668" cy="3880773"/>
          </a:xfrm>
        </p:spPr>
        <p:txBody>
          <a:bodyPr>
            <a:normAutofit lnSpcReduction="10000"/>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5d3) The analysis of the word “</a:t>
            </a:r>
            <a:r>
              <a:rPr lang="en-US" sz="28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Blamelessness</a:t>
            </a:r>
            <a:r>
              <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in </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a:t>The term </a:t>
            </a:r>
            <a:r>
              <a:rPr lang="en-US" sz="2800" b="1" i="1" dirty="0">
                <a:solidFill>
                  <a:srgbClr val="FF0000"/>
                </a:solidFill>
              </a:rPr>
              <a:t>Blamelessness</a:t>
            </a:r>
            <a:r>
              <a:rPr lang="en-US" sz="2800" b="1" dirty="0"/>
              <a:t> above deals with </a:t>
            </a:r>
            <a:r>
              <a:rPr lang="en-US" sz="2800" b="1" u="sng" dirty="0">
                <a:solidFill>
                  <a:srgbClr val="FF0000"/>
                </a:solidFill>
              </a:rPr>
              <a:t>the </a:t>
            </a:r>
            <a:r>
              <a:rPr lang="en-US" sz="2800" b="1" i="1" u="sng" dirty="0">
                <a:solidFill>
                  <a:srgbClr val="FF0000"/>
                </a:solidFill>
              </a:rPr>
              <a:t>Blamelessness</a:t>
            </a:r>
            <a:r>
              <a:rPr lang="en-US" sz="2800" b="1" u="sng" dirty="0">
                <a:solidFill>
                  <a:srgbClr val="FF0000"/>
                </a:solidFill>
              </a:rPr>
              <a:t> of the born again believer’s whole</a:t>
            </a:r>
            <a:r>
              <a:rPr lang="en-US" sz="2800" b="1" i="1" u="sng" dirty="0">
                <a:solidFill>
                  <a:srgbClr val="FF0000"/>
                </a:solidFill>
              </a:rPr>
              <a:t> Spirit</a:t>
            </a:r>
            <a:r>
              <a:rPr lang="en-US" sz="2800" b="1" u="sng" dirty="0">
                <a:solidFill>
                  <a:srgbClr val="FF0000"/>
                </a:solidFill>
              </a:rPr>
              <a:t>, </a:t>
            </a:r>
            <a:r>
              <a:rPr lang="en-US" sz="2800" b="1" i="1" u="sng" dirty="0">
                <a:solidFill>
                  <a:srgbClr val="FF0000"/>
                </a:solidFill>
              </a:rPr>
              <a:t>Soul</a:t>
            </a:r>
            <a:r>
              <a:rPr lang="en-US" sz="2800" b="1" u="sng" dirty="0">
                <a:solidFill>
                  <a:srgbClr val="FF0000"/>
                </a:solidFill>
              </a:rPr>
              <a:t>, and </a:t>
            </a:r>
            <a:r>
              <a:rPr lang="en-US" sz="2800" b="1" i="1" u="sng" dirty="0">
                <a:solidFill>
                  <a:srgbClr val="FF0000"/>
                </a:solidFill>
              </a:rPr>
              <a:t>Body</a:t>
            </a:r>
            <a:r>
              <a:rPr lang="en-US" sz="2800" b="1" dirty="0"/>
              <a:t> (</a:t>
            </a:r>
            <a:r>
              <a:rPr lang="en-US" sz="2800" b="1" dirty="0">
                <a:latin typeface="Arial" panose="020B0604020202020204" pitchFamily="34" charset="0"/>
                <a:cs typeface="Arial" panose="020B0604020202020204" pitchFamily="34" charset="0"/>
              </a:rPr>
              <a:t>1 Thessalonians 5:23b</a:t>
            </a:r>
            <a:r>
              <a:rPr lang="en-US" sz="2800" b="1" dirty="0"/>
              <a:t>). An Example of a Scripture in that respect are: </a:t>
            </a:r>
            <a:r>
              <a:rPr lang="en-US" sz="2800" b="1" dirty="0" smtClean="0"/>
              <a:t>    1 </a:t>
            </a:r>
            <a:r>
              <a:rPr lang="en-US" sz="2800" b="1" dirty="0"/>
              <a:t>Thessalonians </a:t>
            </a:r>
            <a:r>
              <a:rPr lang="en-US" sz="2800" b="1" dirty="0" smtClean="0"/>
              <a:t>5:23b, Colossians 1:22, and         1 Corinthians 1:8.</a:t>
            </a:r>
            <a:endParaRPr lang="en-US" sz="2800" b="1" dirty="0"/>
          </a:p>
          <a:p>
            <a:pPr marL="0" indent="0">
              <a:buNone/>
            </a:pPr>
            <a:endParaRPr lang="en-US" dirty="0"/>
          </a:p>
        </p:txBody>
      </p:sp>
    </p:spTree>
    <p:extLst>
      <p:ext uri="{BB962C8B-B14F-4D97-AF65-F5344CB8AC3E}">
        <p14:creationId xmlns:p14="http://schemas.microsoft.com/office/powerpoint/2010/main" val="1979945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0218" y="1413614"/>
            <a:ext cx="8596668" cy="4124301"/>
          </a:xfrm>
        </p:spPr>
        <p:txBody>
          <a:bodyPr>
            <a:noAutofit/>
          </a:bodyPr>
          <a:lstStyle/>
          <a:p>
            <a:pPr marL="0" indent="0">
              <a:buNone/>
            </a:pPr>
            <a:r>
              <a:rPr lang="en-US" sz="2800" b="1" dirty="0"/>
              <a:t>-“</a:t>
            </a:r>
            <a:r>
              <a:rPr lang="en-US" sz="2800" b="1" i="1" dirty="0"/>
              <a:t>I pray God your </a:t>
            </a:r>
            <a:r>
              <a:rPr lang="en-US" sz="2800" b="1" i="1" u="sng" dirty="0">
                <a:solidFill>
                  <a:srgbClr val="FF0000"/>
                </a:solidFill>
              </a:rPr>
              <a:t>whole spirit and soul and body be preserved blameless </a:t>
            </a:r>
            <a:r>
              <a:rPr lang="en-US" sz="2800" b="1" i="1" dirty="0"/>
              <a:t>unto the coming of our Lord Jesus Christ</a:t>
            </a:r>
            <a:r>
              <a:rPr lang="en-US" sz="2800" b="1" dirty="0"/>
              <a:t>” (1 Thessalonians 5:23b).</a:t>
            </a:r>
          </a:p>
          <a:p>
            <a:pPr marL="0" indent="0">
              <a:buNone/>
            </a:pPr>
            <a:r>
              <a:rPr lang="en-US" sz="2800" b="1" dirty="0" smtClean="0"/>
              <a:t>-“</a:t>
            </a:r>
            <a:r>
              <a:rPr lang="en-US" sz="2800" b="1" i="1" dirty="0"/>
              <a:t>In the body of his flesh through death, to present you holy and </a:t>
            </a:r>
            <a:r>
              <a:rPr lang="en-US" sz="2800" b="1" i="1" dirty="0" err="1">
                <a:solidFill>
                  <a:srgbClr val="FF0000"/>
                </a:solidFill>
              </a:rPr>
              <a:t>unblameable</a:t>
            </a:r>
            <a:r>
              <a:rPr lang="en-US" sz="2800" b="1" i="1" dirty="0"/>
              <a:t> and </a:t>
            </a:r>
            <a:r>
              <a:rPr lang="en-US" sz="2800" b="1" i="1" dirty="0" err="1"/>
              <a:t>unreproveable</a:t>
            </a:r>
            <a:r>
              <a:rPr lang="en-US" sz="2800" b="1" i="1" dirty="0"/>
              <a:t> in his sight</a:t>
            </a:r>
            <a:r>
              <a:rPr lang="en-US" sz="2800" b="1" dirty="0" smtClean="0"/>
              <a:t>” (Colossians 1:22).</a:t>
            </a:r>
          </a:p>
          <a:p>
            <a:pPr marL="0" indent="0">
              <a:buNone/>
            </a:pPr>
            <a:r>
              <a:rPr lang="en-US" sz="2800" b="1" dirty="0" smtClean="0"/>
              <a:t>-“</a:t>
            </a:r>
            <a:r>
              <a:rPr lang="en-US" sz="2800" b="1" i="1" dirty="0"/>
              <a:t>Who shall also confirm you unto the end, that ye may be </a:t>
            </a:r>
            <a:r>
              <a:rPr lang="en-US" sz="2800" b="1" i="1" dirty="0">
                <a:solidFill>
                  <a:srgbClr val="FF0000"/>
                </a:solidFill>
              </a:rPr>
              <a:t>blameless</a:t>
            </a:r>
            <a:r>
              <a:rPr lang="en-US" sz="2800" b="1" i="1" dirty="0"/>
              <a:t> in the day of our Lord Jesus Christ</a:t>
            </a:r>
            <a:r>
              <a:rPr lang="en-US" sz="2800" b="1" dirty="0" smtClean="0"/>
              <a:t>” (1 Corinthians 1:8). </a:t>
            </a:r>
            <a:endParaRPr lang="en-US" sz="2800" b="1" dirty="0"/>
          </a:p>
        </p:txBody>
      </p:sp>
    </p:spTree>
    <p:extLst>
      <p:ext uri="{BB962C8B-B14F-4D97-AF65-F5344CB8AC3E}">
        <p14:creationId xmlns:p14="http://schemas.microsoft.com/office/powerpoint/2010/main" val="754535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1733" y="1218894"/>
            <a:ext cx="8596668" cy="4635996"/>
          </a:xfrm>
        </p:spPr>
        <p:txBody>
          <a:bodyPr>
            <a:normAutofit lnSpcReduction="10000"/>
          </a:bodyPr>
          <a:lstStyle/>
          <a:p>
            <a:pPr marL="0" indent="0" algn="ctr">
              <a:buNone/>
            </a:pPr>
            <a:r>
              <a:rPr lang="en-US" sz="4400" b="1" dirty="0">
                <a:solidFill>
                  <a:srgbClr val="7030A0"/>
                </a:solidFill>
                <a:effectLst>
                  <a:outerShdw dist="35941" dir="2700000" sy="50000" kx="2115830" algn="bl">
                    <a:srgbClr val="C0C0C0">
                      <a:alpha val="80000"/>
                    </a:srgbClr>
                  </a:outerShdw>
                </a:effectLst>
                <a:latin typeface="Arial Black" panose="020B0A04020102020204" pitchFamily="34" charset="0"/>
              </a:rPr>
              <a:t>Overview of Our </a:t>
            </a:r>
            <a:r>
              <a:rPr lang="en-US" sz="4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Lectures</a:t>
            </a:r>
          </a:p>
          <a:p>
            <a:pPr marL="0" indent="0">
              <a:buNone/>
            </a:pPr>
            <a:r>
              <a:rPr lang="en-US" sz="2000" b="1" dirty="0">
                <a:solidFill>
                  <a:srgbClr val="C00000"/>
                </a:solidFill>
                <a:effectLst>
                  <a:outerShdw dist="35941" dir="2700000" sy="50000" kx="2115830" algn="bl">
                    <a:srgbClr val="C0C0C0">
                      <a:alpha val="80000"/>
                    </a:srgbClr>
                  </a:outerShdw>
                </a:effectLst>
                <a:latin typeface="Arial Black" panose="020B0A04020102020204" pitchFamily="34" charset="0"/>
              </a:rPr>
              <a:t>We will have 150 Lectures in this our Holiness Unto The Lord Revival Study</a:t>
            </a:r>
            <a:endParaRPr lang="en-US" sz="2000" b="1" dirty="0"/>
          </a:p>
          <a:p>
            <a:r>
              <a:rPr lang="en-US" sz="2000" b="1" dirty="0"/>
              <a:t>Introduction  </a:t>
            </a:r>
            <a:r>
              <a:rPr lang="en-US" sz="2000" b="1" dirty="0">
                <a:solidFill>
                  <a:srgbClr val="C00000"/>
                </a:solidFill>
              </a:rPr>
              <a:t>48 Lectures</a:t>
            </a:r>
          </a:p>
          <a:p>
            <a:r>
              <a:rPr lang="en-US" sz="2000" b="1" dirty="0"/>
              <a:t>Part A Misconceptions concerning Holiness </a:t>
            </a:r>
            <a:r>
              <a:rPr lang="en-US" sz="2000" b="1" dirty="0">
                <a:solidFill>
                  <a:srgbClr val="C00000"/>
                </a:solidFill>
              </a:rPr>
              <a:t>1 Lecture</a:t>
            </a:r>
          </a:p>
          <a:p>
            <a:r>
              <a:rPr lang="en-US" sz="2000" b="1" dirty="0"/>
              <a:t>Part B The Doctrine of (different Parts of) Holiness </a:t>
            </a:r>
            <a:r>
              <a:rPr lang="en-US" sz="2000" b="1" dirty="0">
                <a:solidFill>
                  <a:srgbClr val="C00000"/>
                </a:solidFill>
              </a:rPr>
              <a:t>1 Lecture</a:t>
            </a:r>
          </a:p>
          <a:p>
            <a:r>
              <a:rPr lang="en-US" sz="2000" b="1" dirty="0"/>
              <a:t>Part C Satan’s Deadly Strategic Doctrines against Holiness </a:t>
            </a:r>
            <a:r>
              <a:rPr lang="en-US" sz="2000" b="1" dirty="0">
                <a:solidFill>
                  <a:srgbClr val="C00000"/>
                </a:solidFill>
              </a:rPr>
              <a:t>5 Lectures </a:t>
            </a:r>
          </a:p>
          <a:p>
            <a:r>
              <a:rPr lang="en-US" sz="2000" b="1" dirty="0"/>
              <a:t>Part D Different Parts or Components of Holiness  </a:t>
            </a:r>
            <a:r>
              <a:rPr lang="en-US" sz="2000" b="1" dirty="0">
                <a:solidFill>
                  <a:srgbClr val="C00000"/>
                </a:solidFill>
              </a:rPr>
              <a:t>94 Lectures</a:t>
            </a:r>
          </a:p>
          <a:p>
            <a:r>
              <a:rPr lang="en-US" sz="2000" b="1" dirty="0"/>
              <a:t>Part E Case Study and Conclusion  </a:t>
            </a:r>
            <a:r>
              <a:rPr lang="en-US" sz="2000" b="1" dirty="0">
                <a:solidFill>
                  <a:srgbClr val="C00000"/>
                </a:solidFill>
              </a:rPr>
              <a:t>1 Lecture</a:t>
            </a:r>
          </a:p>
          <a:p>
            <a:pPr marL="0" indent="0">
              <a:buNone/>
            </a:pPr>
            <a:r>
              <a:rPr lang="en-US" sz="2000" b="1" dirty="0">
                <a:solidFill>
                  <a:srgbClr val="FF0000"/>
                </a:solidFill>
              </a:rPr>
              <a:t>Total Lectures = 48+1+1+5+94+1 = 150 Lectures</a:t>
            </a:r>
          </a:p>
          <a:p>
            <a:pPr marL="0" indent="0">
              <a:buNone/>
            </a:pPr>
            <a:endParaRPr lang="en-US" dirty="0"/>
          </a:p>
        </p:txBody>
      </p:sp>
    </p:spTree>
    <p:extLst>
      <p:ext uri="{BB962C8B-B14F-4D97-AF65-F5344CB8AC3E}">
        <p14:creationId xmlns:p14="http://schemas.microsoft.com/office/powerpoint/2010/main" val="2972613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6889" y="1352282"/>
            <a:ext cx="8596668" cy="5293216"/>
          </a:xfrm>
        </p:spPr>
        <p:txBody>
          <a:bodyPr>
            <a:normAutofit/>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5d4) The analysis of the word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Spotlessness</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a:t>The term </a:t>
            </a:r>
            <a:r>
              <a:rPr lang="en-US" sz="2800" b="1" dirty="0">
                <a:solidFill>
                  <a:srgbClr val="FF0000"/>
                </a:solidFill>
              </a:rPr>
              <a:t>“</a:t>
            </a:r>
            <a:r>
              <a:rPr lang="en-US" sz="2800" b="1" i="1" dirty="0">
                <a:solidFill>
                  <a:srgbClr val="FF0000"/>
                </a:solidFill>
              </a:rPr>
              <a:t>Spotlessness</a:t>
            </a:r>
            <a:r>
              <a:rPr lang="en-US" sz="2800" b="1" dirty="0">
                <a:solidFill>
                  <a:srgbClr val="FF0000"/>
                </a:solidFill>
              </a:rPr>
              <a:t>, </a:t>
            </a:r>
            <a:r>
              <a:rPr lang="en-US" sz="2800" b="1" i="1" dirty="0">
                <a:solidFill>
                  <a:srgbClr val="FF0000"/>
                </a:solidFill>
              </a:rPr>
              <a:t>not having spot</a:t>
            </a:r>
            <a:r>
              <a:rPr lang="en-US" sz="2800" b="1" dirty="0">
                <a:solidFill>
                  <a:srgbClr val="FF0000"/>
                </a:solidFill>
              </a:rPr>
              <a:t> or </a:t>
            </a:r>
            <a:r>
              <a:rPr lang="en-US" sz="2800" b="1" i="1" dirty="0">
                <a:solidFill>
                  <a:srgbClr val="FF0000"/>
                </a:solidFill>
              </a:rPr>
              <a:t>without Spot</a:t>
            </a:r>
            <a:r>
              <a:rPr lang="en-US" sz="2800" b="1" dirty="0">
                <a:solidFill>
                  <a:srgbClr val="FF0000"/>
                </a:solidFill>
              </a:rPr>
              <a:t>” </a:t>
            </a:r>
            <a:r>
              <a:rPr lang="en-US" sz="2800" b="1" dirty="0"/>
              <a:t>in the above meaning of Holiness has to do with </a:t>
            </a:r>
            <a:r>
              <a:rPr lang="en-US" sz="2800" b="1" u="sng" dirty="0">
                <a:solidFill>
                  <a:srgbClr val="FF0000"/>
                </a:solidFill>
              </a:rPr>
              <a:t>the </a:t>
            </a:r>
            <a:r>
              <a:rPr lang="en-US" sz="2800" b="1" i="1" u="sng" dirty="0">
                <a:solidFill>
                  <a:srgbClr val="FF0000"/>
                </a:solidFill>
              </a:rPr>
              <a:t>Spotlessness</a:t>
            </a:r>
            <a:r>
              <a:rPr lang="en-US" sz="2800" b="1" u="sng" dirty="0">
                <a:solidFill>
                  <a:srgbClr val="FF0000"/>
                </a:solidFill>
              </a:rPr>
              <a:t> of the born again believer’s whole</a:t>
            </a:r>
            <a:r>
              <a:rPr lang="en-US" sz="2800" b="1" i="1" u="sng" dirty="0">
                <a:solidFill>
                  <a:srgbClr val="FF0000"/>
                </a:solidFill>
              </a:rPr>
              <a:t> Spirit</a:t>
            </a:r>
            <a:r>
              <a:rPr lang="en-US" sz="2800" b="1" u="sng" dirty="0">
                <a:solidFill>
                  <a:srgbClr val="FF0000"/>
                </a:solidFill>
              </a:rPr>
              <a:t>, </a:t>
            </a:r>
            <a:r>
              <a:rPr lang="en-US" sz="2800" b="1" i="1" u="sng" dirty="0">
                <a:solidFill>
                  <a:srgbClr val="FF0000"/>
                </a:solidFill>
              </a:rPr>
              <a:t>Soul</a:t>
            </a:r>
            <a:r>
              <a:rPr lang="en-US" sz="2800" b="1" u="sng" dirty="0">
                <a:solidFill>
                  <a:srgbClr val="FF0000"/>
                </a:solidFill>
              </a:rPr>
              <a:t>, and </a:t>
            </a:r>
            <a:r>
              <a:rPr lang="en-US" sz="2800" b="1" i="1" u="sng" dirty="0">
                <a:solidFill>
                  <a:srgbClr val="FF0000"/>
                </a:solidFill>
              </a:rPr>
              <a:t>Body</a:t>
            </a:r>
            <a:r>
              <a:rPr lang="en-US" sz="2800" b="1" dirty="0"/>
              <a:t>  </a:t>
            </a:r>
            <a:r>
              <a:rPr lang="en-US" sz="2800" b="1" dirty="0" smtClean="0"/>
              <a:t>                                                          (</a:t>
            </a:r>
            <a:r>
              <a:rPr lang="en-US" sz="2800" b="1" dirty="0">
                <a:latin typeface="Arial" panose="020B0604020202020204" pitchFamily="34" charset="0"/>
                <a:cs typeface="Arial" panose="020B0604020202020204" pitchFamily="34" charset="0"/>
              </a:rPr>
              <a:t>1 Thessalonians 5:23b</a:t>
            </a:r>
            <a:r>
              <a:rPr lang="en-US" sz="2800" b="1" dirty="0"/>
              <a:t>). Examples of Scriptures in that respect are: Ephesians </a:t>
            </a:r>
            <a:r>
              <a:rPr lang="en-US" sz="2800" b="1" dirty="0" smtClean="0"/>
              <a:t>5:27, </a:t>
            </a:r>
            <a:r>
              <a:rPr lang="en-US" sz="2800" b="1" dirty="0"/>
              <a:t>1 Timothy </a:t>
            </a:r>
            <a:r>
              <a:rPr lang="en-US" sz="2800" b="1" dirty="0" smtClean="0"/>
              <a:t>6:14, and</a:t>
            </a:r>
            <a:r>
              <a:rPr lang="en-US" sz="2800" b="1" dirty="0"/>
              <a:t> 2 Peter 3:14</a:t>
            </a:r>
            <a:r>
              <a:rPr lang="en-US" sz="2800" b="1" dirty="0" smtClean="0"/>
              <a:t> .</a:t>
            </a:r>
            <a:endParaRPr lang="en-US" sz="2800" b="1" dirty="0"/>
          </a:p>
          <a:p>
            <a:pPr marL="0" indent="0">
              <a:buNone/>
            </a:pPr>
            <a:endParaRPr lang="en-US" dirty="0"/>
          </a:p>
        </p:txBody>
      </p:sp>
    </p:spTree>
    <p:extLst>
      <p:ext uri="{BB962C8B-B14F-4D97-AF65-F5344CB8AC3E}">
        <p14:creationId xmlns:p14="http://schemas.microsoft.com/office/powerpoint/2010/main" val="25266410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581" y="988612"/>
            <a:ext cx="8596668" cy="4678093"/>
          </a:xfrm>
        </p:spPr>
        <p:txBody>
          <a:bodyPr>
            <a:normAutofit lnSpcReduction="10000"/>
          </a:bodyPr>
          <a:lstStyle/>
          <a:p>
            <a:pPr marL="0" indent="0">
              <a:buNone/>
            </a:pPr>
            <a:r>
              <a:rPr lang="en-US" sz="2800" b="1" dirty="0"/>
              <a:t>-“</a:t>
            </a:r>
            <a:r>
              <a:rPr lang="en-US" sz="2800" b="1" i="1" dirty="0"/>
              <a:t>That he might present it to himself a glorious church, </a:t>
            </a:r>
            <a:r>
              <a:rPr lang="en-US" sz="2800" b="1" i="1" dirty="0">
                <a:solidFill>
                  <a:srgbClr val="FF0000"/>
                </a:solidFill>
              </a:rPr>
              <a:t>not having spot</a:t>
            </a:r>
            <a:r>
              <a:rPr lang="en-US" sz="2800" b="1" i="1" dirty="0"/>
              <a:t>, or wrinkle, or any such thing; but that it should be holy and without blemish</a:t>
            </a:r>
            <a:r>
              <a:rPr lang="en-US" sz="2800" b="1" dirty="0"/>
              <a:t>” (Ephesians 5:27).</a:t>
            </a:r>
          </a:p>
          <a:p>
            <a:pPr marL="0" indent="0">
              <a:buNone/>
            </a:pPr>
            <a:r>
              <a:rPr lang="en-US" sz="2800" b="1" dirty="0"/>
              <a:t>-“</a:t>
            </a:r>
            <a:r>
              <a:rPr lang="en-US" sz="2800" b="1" i="1" dirty="0"/>
              <a:t>That thou keep this commandment </a:t>
            </a:r>
            <a:r>
              <a:rPr lang="en-US" sz="2800" b="1" i="1" dirty="0">
                <a:solidFill>
                  <a:srgbClr val="FF0000"/>
                </a:solidFill>
              </a:rPr>
              <a:t>without spot</a:t>
            </a:r>
            <a:r>
              <a:rPr lang="en-US" sz="2800" b="1" i="1" dirty="0"/>
              <a:t>, </a:t>
            </a:r>
            <a:r>
              <a:rPr lang="en-US" sz="2800" b="1" i="1" dirty="0" err="1"/>
              <a:t>unrebukable</a:t>
            </a:r>
            <a:r>
              <a:rPr lang="en-US" sz="2800" b="1" i="1" dirty="0"/>
              <a:t>, until the appearing of our Lord Jesus Christ</a:t>
            </a:r>
            <a:r>
              <a:rPr lang="en-US" sz="2800" b="1" dirty="0"/>
              <a:t>” (1 Timothy 6:14).</a:t>
            </a:r>
          </a:p>
          <a:p>
            <a:pPr marL="0" indent="0">
              <a:buNone/>
            </a:pPr>
            <a:r>
              <a:rPr lang="en-US" sz="2800" b="1" dirty="0"/>
              <a:t>-“ </a:t>
            </a:r>
            <a:r>
              <a:rPr lang="en-US" sz="2800" b="1" i="1" dirty="0"/>
              <a:t>Wherefore, beloved, seeing that ye look for such things, be diligent that ye may be found of him in peace, </a:t>
            </a:r>
            <a:r>
              <a:rPr lang="en-US" sz="2800" b="1" i="1" dirty="0">
                <a:solidFill>
                  <a:srgbClr val="FF0000"/>
                </a:solidFill>
              </a:rPr>
              <a:t>without spot</a:t>
            </a:r>
            <a:r>
              <a:rPr lang="en-US" sz="2800" b="1" i="1" dirty="0"/>
              <a:t>, and blameless</a:t>
            </a:r>
            <a:r>
              <a:rPr lang="en-US" sz="2800" b="1" dirty="0"/>
              <a:t>” (2 Peter 3:14).</a:t>
            </a:r>
          </a:p>
          <a:p>
            <a:pPr marL="0" indent="0">
              <a:buNone/>
            </a:pPr>
            <a:endParaRPr lang="en-US" dirty="0"/>
          </a:p>
        </p:txBody>
      </p:sp>
    </p:spTree>
    <p:extLst>
      <p:ext uri="{BB962C8B-B14F-4D97-AF65-F5344CB8AC3E}">
        <p14:creationId xmlns:p14="http://schemas.microsoft.com/office/powerpoint/2010/main" val="1929481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9615" y="1581039"/>
            <a:ext cx="8596668" cy="4562183"/>
          </a:xfrm>
        </p:spPr>
        <p:txBody>
          <a:bodyPr>
            <a:normAutofit/>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5d5) The analysis of the phrase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whole Spirit</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a:t>The phrase </a:t>
            </a:r>
            <a:r>
              <a:rPr lang="en-US" sz="2800" b="1" dirty="0">
                <a:solidFill>
                  <a:srgbClr val="FF0000"/>
                </a:solidFill>
              </a:rPr>
              <a:t>“</a:t>
            </a:r>
            <a:r>
              <a:rPr lang="en-US" sz="2800" b="1" i="1" dirty="0">
                <a:solidFill>
                  <a:srgbClr val="FF0000"/>
                </a:solidFill>
              </a:rPr>
              <a:t>Whole Spirit”</a:t>
            </a:r>
            <a:r>
              <a:rPr lang="en-US" sz="2800" b="1" dirty="0">
                <a:solidFill>
                  <a:srgbClr val="FF0000"/>
                </a:solidFill>
              </a:rPr>
              <a:t> </a:t>
            </a:r>
            <a:r>
              <a:rPr lang="en-US" sz="2800" b="1" dirty="0"/>
              <a:t>in the above meaning of </a:t>
            </a:r>
            <a:r>
              <a:rPr lang="en-US" sz="2800" b="1" i="1" dirty="0"/>
              <a:t>Holiness</a:t>
            </a:r>
            <a:r>
              <a:rPr lang="en-US" sz="2800" b="1" dirty="0"/>
              <a:t> refers to </a:t>
            </a:r>
            <a:r>
              <a:rPr lang="en-US" sz="2800" b="1" dirty="0">
                <a:solidFill>
                  <a:srgbClr val="FF0000"/>
                </a:solidFill>
              </a:rPr>
              <a:t>the </a:t>
            </a:r>
            <a:r>
              <a:rPr lang="en-US" sz="2800" b="1" i="1" dirty="0">
                <a:solidFill>
                  <a:srgbClr val="FF0000"/>
                </a:solidFill>
              </a:rPr>
              <a:t>cleanness</a:t>
            </a:r>
            <a:r>
              <a:rPr lang="en-US" sz="2800" b="1" dirty="0">
                <a:solidFill>
                  <a:srgbClr val="FF0000"/>
                </a:solidFill>
              </a:rPr>
              <a:t> or </a:t>
            </a:r>
            <a:r>
              <a:rPr lang="en-US" sz="2800" b="1" i="1" dirty="0">
                <a:solidFill>
                  <a:srgbClr val="FF0000"/>
                </a:solidFill>
              </a:rPr>
              <a:t>purity</a:t>
            </a:r>
            <a:r>
              <a:rPr lang="en-US" sz="2800" b="1" dirty="0">
                <a:solidFill>
                  <a:srgbClr val="FF0000"/>
                </a:solidFill>
              </a:rPr>
              <a:t> of the </a:t>
            </a:r>
            <a:r>
              <a:rPr lang="en-US" sz="2800" b="1" i="1" u="sng" dirty="0">
                <a:solidFill>
                  <a:srgbClr val="FF0000"/>
                </a:solidFill>
              </a:rPr>
              <a:t>entire</a:t>
            </a:r>
            <a:r>
              <a:rPr lang="en-US" sz="2800" b="1" u="sng" dirty="0">
                <a:solidFill>
                  <a:srgbClr val="FF0000"/>
                </a:solidFill>
              </a:rPr>
              <a:t> </a:t>
            </a:r>
            <a:r>
              <a:rPr lang="en-US" sz="2800" b="1" i="1" u="sng" dirty="0">
                <a:solidFill>
                  <a:srgbClr val="FF0000"/>
                </a:solidFill>
              </a:rPr>
              <a:t>Spirit</a:t>
            </a:r>
            <a:r>
              <a:rPr lang="en-US" sz="2800" b="1" u="sng" dirty="0">
                <a:solidFill>
                  <a:srgbClr val="FF0000"/>
                </a:solidFill>
              </a:rPr>
              <a:t> </a:t>
            </a:r>
            <a:r>
              <a:rPr lang="en-US" sz="2800" b="1" dirty="0">
                <a:solidFill>
                  <a:srgbClr val="FF0000"/>
                </a:solidFill>
              </a:rPr>
              <a:t>of the born again believer including </a:t>
            </a:r>
            <a:r>
              <a:rPr lang="en-US" sz="2800" b="1" u="sng" dirty="0">
                <a:solidFill>
                  <a:srgbClr val="FF0000"/>
                </a:solidFill>
              </a:rPr>
              <a:t>the Heart</a:t>
            </a:r>
            <a:r>
              <a:rPr lang="en-US" sz="2800" b="1" dirty="0"/>
              <a:t>. Examples of Scriptures in that respect are: </a:t>
            </a:r>
            <a:r>
              <a:rPr lang="en-US" sz="2800" b="1" dirty="0" smtClean="0"/>
              <a:t>2 </a:t>
            </a:r>
            <a:r>
              <a:rPr lang="en-US" sz="2800" b="1" dirty="0"/>
              <a:t>Corinthians </a:t>
            </a:r>
            <a:r>
              <a:rPr lang="en-US" sz="2800" b="1" dirty="0" smtClean="0"/>
              <a:t>7:1, </a:t>
            </a:r>
            <a:r>
              <a:rPr lang="en-US" sz="2800" b="1" dirty="0"/>
              <a:t>Psalms </a:t>
            </a:r>
            <a:r>
              <a:rPr lang="en-US" sz="2800" b="1" dirty="0" smtClean="0"/>
              <a:t>51:10, </a:t>
            </a:r>
            <a:r>
              <a:rPr lang="en-US" sz="2800" b="1" dirty="0"/>
              <a:t>Matthew </a:t>
            </a:r>
            <a:r>
              <a:rPr lang="en-US" sz="2800" b="1" dirty="0" smtClean="0"/>
              <a:t>5:10, and</a:t>
            </a:r>
            <a:r>
              <a:rPr lang="en-US" sz="2800" b="1" dirty="0"/>
              <a:t> Galatians </a:t>
            </a:r>
            <a:r>
              <a:rPr lang="en-US" sz="2800" b="1" dirty="0" smtClean="0"/>
              <a:t>5:22-23.</a:t>
            </a:r>
            <a:endParaRPr lang="en-US" sz="2800" b="1" dirty="0"/>
          </a:p>
          <a:p>
            <a:pPr marL="0" indent="0">
              <a:buNone/>
            </a:pPr>
            <a:endParaRPr lang="en-US" dirty="0"/>
          </a:p>
        </p:txBody>
      </p:sp>
    </p:spTree>
    <p:extLst>
      <p:ext uri="{BB962C8B-B14F-4D97-AF65-F5344CB8AC3E}">
        <p14:creationId xmlns:p14="http://schemas.microsoft.com/office/powerpoint/2010/main" val="4222514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582" y="991674"/>
            <a:ext cx="8596668" cy="4882263"/>
          </a:xfrm>
        </p:spPr>
        <p:txBody>
          <a:bodyPr>
            <a:normAutofit fontScale="92500" lnSpcReduction="10000"/>
          </a:bodyPr>
          <a:lstStyle/>
          <a:p>
            <a:r>
              <a:rPr lang="en-US" sz="2800" b="1" dirty="0"/>
              <a:t>“</a:t>
            </a:r>
            <a:r>
              <a:rPr lang="en-US" sz="2800" b="1" i="1" dirty="0"/>
              <a:t>Having therefore these promises, dearly beloved, </a:t>
            </a:r>
            <a:r>
              <a:rPr lang="en-US" sz="2800" b="1" i="1" dirty="0">
                <a:solidFill>
                  <a:srgbClr val="FF0000"/>
                </a:solidFill>
              </a:rPr>
              <a:t>let us cleanse ourselves from all filthiness of the</a:t>
            </a:r>
            <a:r>
              <a:rPr lang="en-US" sz="2800" b="1" i="1" dirty="0"/>
              <a:t> flesh and </a:t>
            </a:r>
            <a:r>
              <a:rPr lang="en-US" sz="2800" b="1" i="1" dirty="0">
                <a:solidFill>
                  <a:srgbClr val="FF0000"/>
                </a:solidFill>
              </a:rPr>
              <a:t>spirit</a:t>
            </a:r>
            <a:r>
              <a:rPr lang="en-US" sz="2800" b="1" i="1" dirty="0"/>
              <a:t>, perfecting holiness in the fear of God</a:t>
            </a:r>
            <a:r>
              <a:rPr lang="en-US" sz="2800" b="1" dirty="0"/>
              <a:t>” (2 Corinthians 7:1). </a:t>
            </a:r>
          </a:p>
          <a:p>
            <a:r>
              <a:rPr lang="en-US" sz="2800" b="1" dirty="0"/>
              <a:t>“</a:t>
            </a:r>
            <a:r>
              <a:rPr lang="en-US" sz="2800" b="1" i="1" dirty="0">
                <a:solidFill>
                  <a:srgbClr val="FF0000"/>
                </a:solidFill>
              </a:rPr>
              <a:t>Create in me a clean heart</a:t>
            </a:r>
            <a:r>
              <a:rPr lang="en-US" sz="2800" b="1" i="1" dirty="0"/>
              <a:t>, O God; and </a:t>
            </a:r>
            <a:r>
              <a:rPr lang="en-US" sz="2800" b="1" i="1" dirty="0">
                <a:solidFill>
                  <a:srgbClr val="FF0000"/>
                </a:solidFill>
              </a:rPr>
              <a:t>renew a right spirit within me</a:t>
            </a:r>
            <a:r>
              <a:rPr lang="en-US" sz="2800" b="1" dirty="0"/>
              <a:t>” (Psalms 51:10). </a:t>
            </a:r>
          </a:p>
          <a:p>
            <a:r>
              <a:rPr lang="en-US" sz="2800" b="1" dirty="0"/>
              <a:t>“</a:t>
            </a:r>
            <a:r>
              <a:rPr lang="en-US" sz="2800" b="1" i="1" dirty="0">
                <a:solidFill>
                  <a:srgbClr val="FF0000"/>
                </a:solidFill>
              </a:rPr>
              <a:t>Blessed are the pure in heart</a:t>
            </a:r>
            <a:r>
              <a:rPr lang="en-US" sz="2800" b="1" i="1" dirty="0"/>
              <a:t>: for they shall see God</a:t>
            </a:r>
            <a:r>
              <a:rPr lang="en-US" sz="2800" b="1" dirty="0"/>
              <a:t>” (Matthew 5:10).</a:t>
            </a:r>
          </a:p>
          <a:p>
            <a:r>
              <a:rPr lang="en-US" sz="2800" b="1" dirty="0"/>
              <a:t>-“</a:t>
            </a:r>
            <a:r>
              <a:rPr lang="en-US" sz="2800" b="1" i="1" baseline="30000" dirty="0"/>
              <a:t>22 </a:t>
            </a:r>
            <a:r>
              <a:rPr lang="en-US" sz="2800" b="1" i="1" dirty="0"/>
              <a:t>But the fruit of the Spirit is </a:t>
            </a:r>
            <a:r>
              <a:rPr lang="en-US" sz="2800" b="1" i="1" dirty="0">
                <a:solidFill>
                  <a:srgbClr val="FF0000"/>
                </a:solidFill>
              </a:rPr>
              <a:t>love</a:t>
            </a:r>
            <a:r>
              <a:rPr lang="en-US" sz="2800" b="1" i="1" dirty="0"/>
              <a:t>, </a:t>
            </a:r>
            <a:r>
              <a:rPr lang="en-US" sz="2800" b="1" i="1" dirty="0">
                <a:solidFill>
                  <a:srgbClr val="FF0000"/>
                </a:solidFill>
              </a:rPr>
              <a:t>joy</a:t>
            </a:r>
            <a:r>
              <a:rPr lang="en-US" sz="2800" b="1" i="1" dirty="0"/>
              <a:t>, </a:t>
            </a:r>
            <a:r>
              <a:rPr lang="en-US" sz="2800" b="1" i="1" dirty="0">
                <a:solidFill>
                  <a:srgbClr val="FF0000"/>
                </a:solidFill>
              </a:rPr>
              <a:t>peace</a:t>
            </a:r>
            <a:r>
              <a:rPr lang="en-US" sz="2800" b="1" i="1" dirty="0"/>
              <a:t>, </a:t>
            </a:r>
            <a:r>
              <a:rPr lang="en-US" sz="2800" b="1" i="1" dirty="0">
                <a:solidFill>
                  <a:srgbClr val="FF0000"/>
                </a:solidFill>
              </a:rPr>
              <a:t>longsuffering</a:t>
            </a:r>
            <a:r>
              <a:rPr lang="en-US" sz="2800" b="1" i="1" dirty="0"/>
              <a:t>, </a:t>
            </a:r>
            <a:r>
              <a:rPr lang="en-US" sz="2800" b="1" i="1" dirty="0">
                <a:solidFill>
                  <a:srgbClr val="FF0000"/>
                </a:solidFill>
              </a:rPr>
              <a:t>gentleness</a:t>
            </a:r>
            <a:r>
              <a:rPr lang="en-US" sz="2800" b="1" i="1" dirty="0"/>
              <a:t>, </a:t>
            </a:r>
            <a:r>
              <a:rPr lang="en-US" sz="2800" b="1" i="1" dirty="0">
                <a:solidFill>
                  <a:srgbClr val="FF0000"/>
                </a:solidFill>
              </a:rPr>
              <a:t>goodness</a:t>
            </a:r>
            <a:r>
              <a:rPr lang="en-US" sz="2800" b="1" i="1" dirty="0"/>
              <a:t>, </a:t>
            </a:r>
            <a:r>
              <a:rPr lang="en-US" sz="2800" b="1" i="1" dirty="0">
                <a:solidFill>
                  <a:srgbClr val="FF0000"/>
                </a:solidFill>
              </a:rPr>
              <a:t>faith</a:t>
            </a:r>
            <a:r>
              <a:rPr lang="en-US" sz="2800" b="1" i="1" dirty="0"/>
              <a:t>, </a:t>
            </a:r>
            <a:r>
              <a:rPr lang="en-US" sz="2800" b="1" i="1" baseline="30000" dirty="0"/>
              <a:t>23 </a:t>
            </a:r>
            <a:r>
              <a:rPr lang="en-US" sz="2800" b="1" i="1" dirty="0">
                <a:solidFill>
                  <a:srgbClr val="FF0000"/>
                </a:solidFill>
              </a:rPr>
              <a:t>Meekness</a:t>
            </a:r>
            <a:r>
              <a:rPr lang="en-US" sz="2800" b="1" i="1" dirty="0"/>
              <a:t>, </a:t>
            </a:r>
            <a:r>
              <a:rPr lang="en-US" sz="2800" b="1" i="1" dirty="0">
                <a:solidFill>
                  <a:srgbClr val="FF0000"/>
                </a:solidFill>
              </a:rPr>
              <a:t>temperance</a:t>
            </a:r>
            <a:r>
              <a:rPr lang="en-US" sz="2800" b="1" i="1" dirty="0"/>
              <a:t>: against such there is no law</a:t>
            </a:r>
            <a:r>
              <a:rPr lang="en-US" sz="2800" b="1" dirty="0"/>
              <a:t>” (Galatians 5:22-23). </a:t>
            </a:r>
          </a:p>
          <a:p>
            <a:pPr marL="0" indent="0">
              <a:buNone/>
            </a:pPr>
            <a:endParaRPr lang="en-US" dirty="0"/>
          </a:p>
        </p:txBody>
      </p:sp>
    </p:spTree>
    <p:extLst>
      <p:ext uri="{BB962C8B-B14F-4D97-AF65-F5344CB8AC3E}">
        <p14:creationId xmlns:p14="http://schemas.microsoft.com/office/powerpoint/2010/main" val="1561234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4764" y="1516645"/>
            <a:ext cx="8596668" cy="4562183"/>
          </a:xfrm>
        </p:spPr>
        <p:txBody>
          <a:bodyPr>
            <a:normAutofit/>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5d6) The analysis of the phrase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whole Soul</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r>
              <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p>
          <a:p>
            <a:pPr marL="0" indent="0">
              <a:buNone/>
            </a:pPr>
            <a:r>
              <a:rPr lang="en-US" sz="2800" b="1" dirty="0"/>
              <a:t>The phrase “</a:t>
            </a:r>
            <a:r>
              <a:rPr lang="en-US" sz="2800" b="1" i="1" dirty="0"/>
              <a:t>Whole Soul”</a:t>
            </a:r>
            <a:r>
              <a:rPr lang="en-US" sz="2800" b="1" dirty="0"/>
              <a:t> in the above meaning of </a:t>
            </a:r>
            <a:r>
              <a:rPr lang="en-US" sz="2800" b="1" i="1" dirty="0"/>
              <a:t>Holiness</a:t>
            </a:r>
            <a:r>
              <a:rPr lang="en-US" sz="2800" b="1" dirty="0"/>
              <a:t> refers to the </a:t>
            </a:r>
            <a:r>
              <a:rPr lang="en-US" sz="2800" b="1" i="1" dirty="0"/>
              <a:t>cleanness</a:t>
            </a:r>
            <a:r>
              <a:rPr lang="en-US" sz="2800" b="1" dirty="0"/>
              <a:t> or </a:t>
            </a:r>
            <a:r>
              <a:rPr lang="en-US" sz="2800" b="1" i="1" dirty="0"/>
              <a:t>purity</a:t>
            </a:r>
            <a:r>
              <a:rPr lang="en-US" sz="2800" b="1" dirty="0"/>
              <a:t> of the </a:t>
            </a:r>
            <a:r>
              <a:rPr lang="en-US" sz="2800" b="1" i="1" dirty="0"/>
              <a:t>entire</a:t>
            </a:r>
            <a:r>
              <a:rPr lang="en-US" sz="2800" b="1" dirty="0"/>
              <a:t> </a:t>
            </a:r>
            <a:r>
              <a:rPr lang="en-US" sz="2800" b="1" i="1" u="sng" dirty="0"/>
              <a:t>Soul</a:t>
            </a:r>
            <a:r>
              <a:rPr lang="en-US" sz="2800" b="1" dirty="0"/>
              <a:t> of the born again believer including </a:t>
            </a:r>
            <a:r>
              <a:rPr lang="en-US" sz="2800" b="1" u="sng" dirty="0"/>
              <a:t>the Mind</a:t>
            </a:r>
            <a:r>
              <a:rPr lang="en-US" sz="2800" b="1" dirty="0"/>
              <a:t>. Examples of Scriptures in that respect are: Ezekiel </a:t>
            </a:r>
            <a:r>
              <a:rPr lang="en-US" sz="2800" b="1" dirty="0" smtClean="0"/>
              <a:t>4:14a, </a:t>
            </a:r>
            <a:r>
              <a:rPr lang="en-US" sz="2800" b="1" dirty="0"/>
              <a:t>Matthew </a:t>
            </a:r>
            <a:r>
              <a:rPr lang="en-US" sz="2800" b="1" dirty="0" smtClean="0"/>
              <a:t>22:37b, </a:t>
            </a:r>
            <a:r>
              <a:rPr lang="en-US" sz="2800" b="1" dirty="0"/>
              <a:t>Romans </a:t>
            </a:r>
            <a:r>
              <a:rPr lang="en-US" sz="2800" b="1" dirty="0" smtClean="0"/>
              <a:t>12:2, and </a:t>
            </a:r>
            <a:r>
              <a:rPr lang="en-US" sz="2800" b="1" dirty="0"/>
              <a:t>Philippians </a:t>
            </a:r>
            <a:r>
              <a:rPr lang="en-US" sz="2800" b="1" dirty="0" smtClean="0"/>
              <a:t>2:5.</a:t>
            </a:r>
            <a:endParaRPr lang="en-US" sz="2800" b="1" dirty="0"/>
          </a:p>
          <a:p>
            <a:pPr marL="0" indent="0">
              <a:buNone/>
            </a:pPr>
            <a:endParaRPr lang="en-US" dirty="0"/>
          </a:p>
        </p:txBody>
      </p:sp>
    </p:spTree>
    <p:extLst>
      <p:ext uri="{BB962C8B-B14F-4D97-AF65-F5344CB8AC3E}">
        <p14:creationId xmlns:p14="http://schemas.microsoft.com/office/powerpoint/2010/main" val="808960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2341" y="1249252"/>
            <a:ext cx="8596668" cy="4534534"/>
          </a:xfrm>
        </p:spPr>
        <p:txBody>
          <a:bodyPr>
            <a:normAutofit fontScale="92500" lnSpcReduction="10000"/>
          </a:bodyPr>
          <a:lstStyle/>
          <a:p>
            <a:pPr marL="0" indent="0">
              <a:buNone/>
            </a:pPr>
            <a:r>
              <a:rPr lang="en-US" sz="2800" b="1" dirty="0"/>
              <a:t>-“</a:t>
            </a:r>
            <a:r>
              <a:rPr lang="en-US" sz="2800" b="1" i="1" dirty="0"/>
              <a:t>Then said I, Ah Lord GOD! behold, </a:t>
            </a:r>
            <a:r>
              <a:rPr lang="en-US" sz="2800" b="1" i="1" dirty="0">
                <a:solidFill>
                  <a:srgbClr val="FF0000"/>
                </a:solidFill>
              </a:rPr>
              <a:t>my soul hath </a:t>
            </a:r>
            <a:r>
              <a:rPr lang="en-US" sz="2800" b="1" i="1" dirty="0" smtClean="0">
                <a:solidFill>
                  <a:srgbClr val="FF0000"/>
                </a:solidFill>
              </a:rPr>
              <a:t> not </a:t>
            </a:r>
            <a:r>
              <a:rPr lang="en-US" sz="2800" b="1" i="1" dirty="0">
                <a:solidFill>
                  <a:srgbClr val="FF0000"/>
                </a:solidFill>
              </a:rPr>
              <a:t>been polluted</a:t>
            </a:r>
            <a:r>
              <a:rPr lang="en-US" sz="2800" b="1" dirty="0"/>
              <a:t>” (Ezekiel 4:14a).</a:t>
            </a:r>
          </a:p>
          <a:p>
            <a:pPr marL="0" indent="0">
              <a:buNone/>
            </a:pPr>
            <a:r>
              <a:rPr lang="en-US" sz="2800" b="1" dirty="0"/>
              <a:t>-“</a:t>
            </a:r>
            <a:r>
              <a:rPr lang="en-US" sz="2800" b="1" i="1" dirty="0"/>
              <a:t>Loving God with </a:t>
            </a:r>
            <a:r>
              <a:rPr lang="en-US" sz="2800" b="1" i="1" dirty="0">
                <a:solidFill>
                  <a:srgbClr val="FF0000"/>
                </a:solidFill>
              </a:rPr>
              <a:t>all thy heart, and with </a:t>
            </a:r>
            <a:r>
              <a:rPr lang="en-US" sz="2800" b="1" i="1" u="sng" dirty="0">
                <a:solidFill>
                  <a:srgbClr val="FF0000"/>
                </a:solidFill>
              </a:rPr>
              <a:t>all thy soul</a:t>
            </a:r>
            <a:r>
              <a:rPr lang="en-US" sz="2800" b="1" i="1" dirty="0">
                <a:solidFill>
                  <a:srgbClr val="FF0000"/>
                </a:solidFill>
              </a:rPr>
              <a:t>, and with all thy mind</a:t>
            </a:r>
            <a:r>
              <a:rPr lang="en-US" sz="2800" b="1" dirty="0"/>
              <a:t>” (Matthew 22:37b; Mark 12:30b; Luke 10:27b)</a:t>
            </a:r>
          </a:p>
          <a:p>
            <a:pPr marL="0" indent="0">
              <a:buNone/>
            </a:pPr>
            <a:r>
              <a:rPr lang="en-US" sz="2800" b="1" dirty="0"/>
              <a:t>-“</a:t>
            </a:r>
            <a:r>
              <a:rPr lang="en-US" sz="2800" b="1" i="1" dirty="0"/>
              <a:t>And be not conformed to this world: but be ye transformed by the </a:t>
            </a:r>
            <a:r>
              <a:rPr lang="en-US" sz="2800" b="1" i="1" dirty="0">
                <a:solidFill>
                  <a:srgbClr val="FF0000"/>
                </a:solidFill>
              </a:rPr>
              <a:t>renewing of your mind</a:t>
            </a:r>
            <a:r>
              <a:rPr lang="en-US" sz="2800" b="1" i="1" dirty="0"/>
              <a:t>, that ye may prove what is that good, and acceptable, and perfect, will of God</a:t>
            </a:r>
            <a:r>
              <a:rPr lang="en-US" sz="2800" b="1" dirty="0"/>
              <a:t>” (Romans 12:2).</a:t>
            </a:r>
          </a:p>
          <a:p>
            <a:pPr marL="0" indent="0">
              <a:buNone/>
            </a:pPr>
            <a:r>
              <a:rPr lang="en-US" sz="2800" b="1" dirty="0"/>
              <a:t>-“</a:t>
            </a:r>
            <a:r>
              <a:rPr lang="en-US" sz="2800" b="1" i="1" dirty="0">
                <a:solidFill>
                  <a:srgbClr val="FF0000"/>
                </a:solidFill>
              </a:rPr>
              <a:t>Let this mind be in you, which was also in Christ Jesus</a:t>
            </a:r>
            <a:r>
              <a:rPr lang="en-US" sz="2800" b="1" dirty="0"/>
              <a:t>” </a:t>
            </a:r>
            <a:r>
              <a:rPr lang="en-US" sz="2800" b="1" dirty="0" smtClean="0"/>
              <a:t>(</a:t>
            </a:r>
            <a:r>
              <a:rPr lang="en-US" sz="2800" b="1" dirty="0"/>
              <a:t>Philippians 2:5). </a:t>
            </a:r>
          </a:p>
          <a:p>
            <a:pPr marL="0" indent="0">
              <a:buNone/>
            </a:pPr>
            <a:endParaRPr lang="en-US" dirty="0"/>
          </a:p>
        </p:txBody>
      </p:sp>
    </p:spTree>
    <p:extLst>
      <p:ext uri="{BB962C8B-B14F-4D97-AF65-F5344CB8AC3E}">
        <p14:creationId xmlns:p14="http://schemas.microsoft.com/office/powerpoint/2010/main" val="24194125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2647" y="1606797"/>
            <a:ext cx="8596668" cy="3880773"/>
          </a:xfrm>
        </p:spPr>
        <p:txBody>
          <a:bodyPr>
            <a:normAutofit lnSpcReduction="10000"/>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5d7) The analysis of the phrase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whole Body</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600" b="1" dirty="0"/>
              <a:t>The phrase “</a:t>
            </a:r>
            <a:r>
              <a:rPr lang="en-US" sz="2600" b="1" i="1" dirty="0"/>
              <a:t>Whole Body”</a:t>
            </a:r>
            <a:r>
              <a:rPr lang="en-US" sz="2600" b="1" dirty="0"/>
              <a:t> in the above meaning of </a:t>
            </a:r>
            <a:r>
              <a:rPr lang="en-US" sz="2600" b="1" i="1" dirty="0"/>
              <a:t>Holiness</a:t>
            </a:r>
            <a:r>
              <a:rPr lang="en-US" sz="2600" b="1" dirty="0"/>
              <a:t> refers to the </a:t>
            </a:r>
            <a:r>
              <a:rPr lang="en-US" sz="2600" b="1" i="1" dirty="0"/>
              <a:t>cleanness</a:t>
            </a:r>
            <a:r>
              <a:rPr lang="en-US" sz="2600" b="1" dirty="0"/>
              <a:t> or </a:t>
            </a:r>
            <a:r>
              <a:rPr lang="en-US" sz="2600" b="1" i="1" dirty="0"/>
              <a:t>purity</a:t>
            </a:r>
            <a:r>
              <a:rPr lang="en-US" sz="2600" b="1" dirty="0"/>
              <a:t> of the </a:t>
            </a:r>
            <a:r>
              <a:rPr lang="en-US" sz="2600" b="1" i="1" dirty="0"/>
              <a:t>entire</a:t>
            </a:r>
            <a:r>
              <a:rPr lang="en-US" sz="2600" b="1" dirty="0"/>
              <a:t> </a:t>
            </a:r>
            <a:r>
              <a:rPr lang="en-US" sz="2600" b="1" i="1" u="sng" dirty="0"/>
              <a:t>Body</a:t>
            </a:r>
            <a:r>
              <a:rPr lang="en-US" sz="2600" b="1" dirty="0"/>
              <a:t> of the born again believer including: </a:t>
            </a:r>
            <a:r>
              <a:rPr lang="en-US" sz="2600" b="1" dirty="0" smtClean="0"/>
              <a:t>     </a:t>
            </a:r>
            <a:r>
              <a:rPr lang="en-US" sz="2600" b="1" dirty="0" smtClean="0">
                <a:solidFill>
                  <a:srgbClr val="C00000"/>
                </a:solidFill>
              </a:rPr>
              <a:t>1</a:t>
            </a:r>
            <a:r>
              <a:rPr lang="en-US" sz="2600" b="1" dirty="0">
                <a:solidFill>
                  <a:srgbClr val="C00000"/>
                </a:solidFill>
              </a:rPr>
              <a:t>) </a:t>
            </a:r>
            <a:r>
              <a:rPr lang="en-US" sz="2600" b="1" u="sng" dirty="0">
                <a:solidFill>
                  <a:srgbClr val="C00000"/>
                </a:solidFill>
              </a:rPr>
              <a:t>the Flesh</a:t>
            </a:r>
            <a:r>
              <a:rPr lang="en-US" sz="2600" b="1" dirty="0">
                <a:solidFill>
                  <a:srgbClr val="C00000"/>
                </a:solidFill>
              </a:rPr>
              <a:t>, </a:t>
            </a:r>
            <a:r>
              <a:rPr lang="en-US" sz="2600" b="1" dirty="0">
                <a:solidFill>
                  <a:srgbClr val="FF0000"/>
                </a:solidFill>
              </a:rPr>
              <a:t>2) </a:t>
            </a:r>
            <a:r>
              <a:rPr lang="en-US" sz="2600" b="1" u="sng" dirty="0">
                <a:solidFill>
                  <a:srgbClr val="FF0000"/>
                </a:solidFill>
              </a:rPr>
              <a:t>every part of the body</a:t>
            </a:r>
            <a:r>
              <a:rPr lang="en-US" sz="2600" b="1" u="sng" dirty="0"/>
              <a:t> </a:t>
            </a:r>
            <a:r>
              <a:rPr lang="en-US" sz="2600" b="1" dirty="0"/>
              <a:t>(1 Corinthians 12:12-27), and </a:t>
            </a:r>
            <a:r>
              <a:rPr lang="en-US" sz="2600" b="1" dirty="0">
                <a:solidFill>
                  <a:schemeClr val="accent4"/>
                </a:solidFill>
              </a:rPr>
              <a:t>3) </a:t>
            </a:r>
            <a:r>
              <a:rPr lang="en-US" sz="2600" b="1" u="sng" dirty="0">
                <a:solidFill>
                  <a:schemeClr val="accent4"/>
                </a:solidFill>
              </a:rPr>
              <a:t>everything that every part of the body does</a:t>
            </a:r>
            <a:r>
              <a:rPr lang="en-US" sz="2600" b="1" dirty="0"/>
              <a:t>. Examples of Scriptures in that respect are: 2 Corinthians 7:1, Romans 12:1, 1 Corinthians 6:19, and 1 Corinthians 3:16-17. </a:t>
            </a:r>
          </a:p>
          <a:p>
            <a:pPr marL="0" indent="0">
              <a:buNone/>
            </a:pPr>
            <a:endParaRPr lang="en-US" b="1" dirty="0">
              <a:solidFill>
                <a:srgbClr val="7030A0"/>
              </a:solidFill>
              <a:effectLst>
                <a:outerShdw dist="35941" dir="2700000" sy="50000" kx="2115830" algn="bl">
                  <a:srgbClr val="C0C0C0">
                    <a:alpha val="80000"/>
                  </a:srgbClr>
                </a:outerShdw>
              </a:effectLst>
              <a:latin typeface="Arial Black" panose="020B0A04020102020204" pitchFamily="34" charset="0"/>
            </a:endParaRPr>
          </a:p>
        </p:txBody>
      </p:sp>
    </p:spTree>
    <p:extLst>
      <p:ext uri="{BB962C8B-B14F-4D97-AF65-F5344CB8AC3E}">
        <p14:creationId xmlns:p14="http://schemas.microsoft.com/office/powerpoint/2010/main" val="22930622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0978" y="1365160"/>
            <a:ext cx="8596668" cy="5267459"/>
          </a:xfrm>
        </p:spPr>
        <p:txBody>
          <a:bodyPr>
            <a:normAutofit/>
          </a:bodyPr>
          <a:lstStyle/>
          <a:p>
            <a:r>
              <a:rPr lang="en-US" sz="2800" b="1" dirty="0"/>
              <a:t>“</a:t>
            </a:r>
            <a:r>
              <a:rPr lang="en-US" sz="2800" b="1" i="1" dirty="0"/>
              <a:t>Having therefore these promises, dearly </a:t>
            </a:r>
            <a:r>
              <a:rPr lang="en-US" sz="2800" b="1" i="1" dirty="0" smtClean="0"/>
              <a:t>beloved, </a:t>
            </a:r>
            <a:r>
              <a:rPr lang="en-US" sz="2800" b="1" i="1" u="sng" dirty="0" smtClean="0">
                <a:solidFill>
                  <a:srgbClr val="C00000"/>
                </a:solidFill>
              </a:rPr>
              <a:t>let </a:t>
            </a:r>
            <a:r>
              <a:rPr lang="en-US" sz="2800" b="1" i="1" u="sng" dirty="0">
                <a:solidFill>
                  <a:srgbClr val="C00000"/>
                </a:solidFill>
              </a:rPr>
              <a:t>us cleanse ourselves from </a:t>
            </a:r>
            <a:r>
              <a:rPr lang="en-US" sz="2800" b="1" i="1" u="sng" dirty="0">
                <a:solidFill>
                  <a:srgbClr val="FF0000"/>
                </a:solidFill>
              </a:rPr>
              <a:t>all filthiness of </a:t>
            </a:r>
            <a:r>
              <a:rPr lang="en-US" sz="2800" b="1" i="1" u="sng" dirty="0" smtClean="0">
                <a:solidFill>
                  <a:srgbClr val="FF0000"/>
                </a:solidFill>
              </a:rPr>
              <a:t>the flesh</a:t>
            </a:r>
            <a:r>
              <a:rPr lang="en-US" sz="2800" b="1" i="1" dirty="0" smtClean="0">
                <a:solidFill>
                  <a:srgbClr val="FF0000"/>
                </a:solidFill>
              </a:rPr>
              <a:t> </a:t>
            </a:r>
            <a:r>
              <a:rPr lang="en-US" sz="2800" b="1" i="1" dirty="0"/>
              <a:t>and spirit, </a:t>
            </a:r>
            <a:r>
              <a:rPr lang="en-US" sz="2800" b="1" i="1" u="sng" dirty="0"/>
              <a:t>perfecting holiness in the </a:t>
            </a:r>
            <a:r>
              <a:rPr lang="en-US" sz="2800" b="1" i="1" u="sng" dirty="0" smtClean="0"/>
              <a:t>fear of </a:t>
            </a:r>
            <a:r>
              <a:rPr lang="en-US" sz="2800" b="1" i="1" u="sng" dirty="0"/>
              <a:t>God</a:t>
            </a:r>
            <a:r>
              <a:rPr lang="en-US" sz="2800" b="1" dirty="0" smtClean="0"/>
              <a:t>” (</a:t>
            </a:r>
            <a:r>
              <a:rPr lang="en-US" sz="2800" b="1" dirty="0"/>
              <a:t>2 Corinthians 7:1). </a:t>
            </a:r>
          </a:p>
          <a:p>
            <a:r>
              <a:rPr lang="en-US" sz="2800" b="1" dirty="0"/>
              <a:t>“</a:t>
            </a:r>
            <a:r>
              <a:rPr lang="en-US" sz="2800" b="1" i="1" dirty="0"/>
              <a:t>I beseech you therefore, brethren, by the mercies </a:t>
            </a:r>
            <a:r>
              <a:rPr lang="en-US" sz="2800" b="1" i="1" dirty="0" smtClean="0"/>
              <a:t>of </a:t>
            </a:r>
            <a:r>
              <a:rPr lang="en-US" sz="2800" b="1" i="1" dirty="0"/>
              <a:t>God, that </a:t>
            </a:r>
            <a:r>
              <a:rPr lang="en-US" sz="2800" b="1" i="1" dirty="0">
                <a:solidFill>
                  <a:srgbClr val="FF0000"/>
                </a:solidFill>
              </a:rPr>
              <a:t>ye </a:t>
            </a:r>
            <a:r>
              <a:rPr lang="en-US" sz="2800" b="1" i="1" u="sng" dirty="0">
                <a:solidFill>
                  <a:srgbClr val="FF0000"/>
                </a:solidFill>
              </a:rPr>
              <a:t>present your bodies a living sacrifice, holy, acceptable unto God</a:t>
            </a:r>
            <a:r>
              <a:rPr lang="en-US" sz="2800" b="1" i="1" dirty="0"/>
              <a:t>, which is your reasonable service</a:t>
            </a:r>
            <a:r>
              <a:rPr lang="en-US" sz="2800" b="1" dirty="0"/>
              <a:t>” (Romans 12:1).</a:t>
            </a:r>
          </a:p>
          <a:p>
            <a:pPr marL="0" indent="0">
              <a:buNone/>
            </a:pPr>
            <a:r>
              <a:rPr lang="en-US" sz="2600" b="1" dirty="0" smtClean="0"/>
              <a:t> </a:t>
            </a:r>
            <a:endParaRPr lang="en-US" sz="2600" b="1" dirty="0"/>
          </a:p>
          <a:p>
            <a:pPr marL="0" indent="0">
              <a:buNone/>
            </a:pPr>
            <a:endParaRPr lang="en-US" dirty="0"/>
          </a:p>
        </p:txBody>
      </p:sp>
    </p:spTree>
    <p:extLst>
      <p:ext uri="{BB962C8B-B14F-4D97-AF65-F5344CB8AC3E}">
        <p14:creationId xmlns:p14="http://schemas.microsoft.com/office/powerpoint/2010/main" val="23761693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5313" y="1481072"/>
            <a:ext cx="8694453" cy="5049688"/>
          </a:xfrm>
        </p:spPr>
        <p:txBody>
          <a:bodyPr>
            <a:normAutofit/>
          </a:bodyPr>
          <a:lstStyle/>
          <a:p>
            <a:r>
              <a:rPr lang="en-US" sz="2800" b="1" dirty="0"/>
              <a:t>“</a:t>
            </a:r>
            <a:r>
              <a:rPr lang="en-US" sz="2800" b="1" i="1" dirty="0"/>
              <a:t>What? know ye not that </a:t>
            </a:r>
            <a:r>
              <a:rPr lang="en-US" sz="2800" b="1" i="1" u="sng" dirty="0">
                <a:solidFill>
                  <a:srgbClr val="FF0000"/>
                </a:solidFill>
              </a:rPr>
              <a:t>your body is the temple of the Holy Ghost</a:t>
            </a:r>
            <a:r>
              <a:rPr lang="en-US" sz="2800" b="1" i="1" dirty="0"/>
              <a:t> which is in you, which ye have of God, and ye are not your own?</a:t>
            </a:r>
            <a:r>
              <a:rPr lang="en-US" sz="2800" b="1" dirty="0"/>
              <a:t>” </a:t>
            </a:r>
            <a:r>
              <a:rPr lang="en-US" sz="2800" b="1" dirty="0" smtClean="0"/>
              <a:t>     (</a:t>
            </a:r>
            <a:r>
              <a:rPr lang="en-US" sz="2800" b="1" dirty="0"/>
              <a:t>1 Corinthians 6:19).</a:t>
            </a:r>
          </a:p>
          <a:p>
            <a:r>
              <a:rPr lang="en-US" sz="2800" b="1" dirty="0"/>
              <a:t>“</a:t>
            </a:r>
            <a:r>
              <a:rPr lang="en-US" sz="2800" b="1" i="1" baseline="30000" dirty="0"/>
              <a:t>16 </a:t>
            </a:r>
            <a:r>
              <a:rPr lang="en-US" sz="2800" b="1" i="1" dirty="0"/>
              <a:t>Know ye not that ye are the temple of God, and that the Spirit of God </a:t>
            </a:r>
            <a:r>
              <a:rPr lang="en-US" sz="2800" b="1" i="1" dirty="0" err="1"/>
              <a:t>dwelleth</a:t>
            </a:r>
            <a:r>
              <a:rPr lang="en-US" sz="2800" b="1" i="1" dirty="0"/>
              <a:t> in you? </a:t>
            </a:r>
            <a:r>
              <a:rPr lang="en-US" sz="2800" b="1" i="1" dirty="0" smtClean="0"/>
              <a:t>      </a:t>
            </a:r>
            <a:r>
              <a:rPr lang="en-US" sz="2800" b="1" i="1" baseline="30000" dirty="0" smtClean="0"/>
              <a:t>17 </a:t>
            </a:r>
            <a:r>
              <a:rPr lang="en-US" sz="2800" b="1" i="1" u="sng" dirty="0">
                <a:solidFill>
                  <a:srgbClr val="FF0000"/>
                </a:solidFill>
              </a:rPr>
              <a:t>If any man defile the temple of God, him shall God destroy</a:t>
            </a:r>
            <a:r>
              <a:rPr lang="en-US" sz="2800" b="1" i="1" dirty="0"/>
              <a:t>; for the temple of God is </a:t>
            </a:r>
            <a:r>
              <a:rPr lang="en-US" sz="2800" b="1" i="1" u="sng" dirty="0">
                <a:solidFill>
                  <a:srgbClr val="FF0000"/>
                </a:solidFill>
              </a:rPr>
              <a:t>holy</a:t>
            </a:r>
            <a:r>
              <a:rPr lang="en-US" sz="2800" b="1" i="1" dirty="0"/>
              <a:t>, which temple ye are</a:t>
            </a:r>
            <a:r>
              <a:rPr lang="en-US" sz="2800" b="1" dirty="0" smtClean="0"/>
              <a:t>” (</a:t>
            </a:r>
            <a:r>
              <a:rPr lang="en-US" sz="2800" b="1" dirty="0"/>
              <a:t>1 Corinthians 3:16-17).</a:t>
            </a:r>
            <a:endParaRPr lang="en-US" sz="2800" dirty="0"/>
          </a:p>
        </p:txBody>
      </p:sp>
    </p:spTree>
    <p:extLst>
      <p:ext uri="{BB962C8B-B14F-4D97-AF65-F5344CB8AC3E}">
        <p14:creationId xmlns:p14="http://schemas.microsoft.com/office/powerpoint/2010/main" val="964614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3402" y="1400736"/>
            <a:ext cx="8596668" cy="3880773"/>
          </a:xfrm>
        </p:spPr>
        <p:txBody>
          <a:bodyPr>
            <a:normAutofit fontScale="92500" lnSpcReduction="10000"/>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5d8) The analysis of the phrase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NOT in the eyes of men</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a:t>The phrase “</a:t>
            </a:r>
            <a:r>
              <a:rPr lang="en-US" sz="2800" b="1" i="1" dirty="0"/>
              <a:t>NOT in the eyes of men</a:t>
            </a:r>
            <a:r>
              <a:rPr lang="en-US" sz="2800" b="1" dirty="0"/>
              <a:t>” is the eighth part of the above definition of the </a:t>
            </a:r>
            <a:r>
              <a:rPr lang="en-US" sz="2800" b="1" i="1" dirty="0"/>
              <a:t>Holiness</a:t>
            </a:r>
            <a:r>
              <a:rPr lang="en-US" sz="2800" b="1" dirty="0"/>
              <a:t> of the born again believer. It implies that </a:t>
            </a:r>
            <a:r>
              <a:rPr lang="en-US" sz="2800" b="1" i="1" u="sng" dirty="0">
                <a:solidFill>
                  <a:srgbClr val="C00000"/>
                </a:solidFill>
              </a:rPr>
              <a:t>Holiness</a:t>
            </a:r>
            <a:r>
              <a:rPr lang="en-US" sz="2800" b="1" u="sng" dirty="0">
                <a:solidFill>
                  <a:srgbClr val="C00000"/>
                </a:solidFill>
              </a:rPr>
              <a:t> is NOT from men’s (or the world’s) perspective</a:t>
            </a:r>
            <a:r>
              <a:rPr lang="en-US" sz="2800" b="1" dirty="0"/>
              <a:t> (</a:t>
            </a:r>
            <a:r>
              <a:rPr lang="en-US" sz="2800" b="1" dirty="0">
                <a:solidFill>
                  <a:srgbClr val="FF0000"/>
                </a:solidFill>
              </a:rPr>
              <a:t>but from God Almighty’s perspective</a:t>
            </a:r>
            <a:r>
              <a:rPr lang="en-US" sz="2800" b="1" dirty="0"/>
              <a:t>). Examples of Scriptures in that respect are: Matthew 6:1-4, Matthew 6:5-6, Matthew 6:15-18, and Matthew 23: 28a.  </a:t>
            </a:r>
          </a:p>
          <a:p>
            <a:pPr marL="0" indent="0">
              <a:buNone/>
            </a:pPr>
            <a:endParaRPr lang="en-US" dirty="0"/>
          </a:p>
        </p:txBody>
      </p:sp>
    </p:spTree>
    <p:extLst>
      <p:ext uri="{BB962C8B-B14F-4D97-AF65-F5344CB8AC3E}">
        <p14:creationId xmlns:p14="http://schemas.microsoft.com/office/powerpoint/2010/main" val="296919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9312" y="1400736"/>
            <a:ext cx="8596668" cy="3880773"/>
          </a:xfrm>
        </p:spPr>
        <p:txBody>
          <a:bodyPr>
            <a:normAutofit lnSpcReduction="10000"/>
          </a:bodyPr>
          <a:lstStyle/>
          <a:p>
            <a:pPr marL="0" indent="0">
              <a:buNone/>
            </a:pPr>
            <a:r>
              <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rPr>
              <a:t>The YouTube Channel that the 150 Lectures will be uploaded on is:</a:t>
            </a:r>
          </a:p>
          <a:p>
            <a:pPr marL="0" indent="0">
              <a:spcBef>
                <a:spcPts val="0"/>
              </a:spcBef>
              <a:buNone/>
            </a:pPr>
            <a:r>
              <a:rPr lang="en-US" sz="4400" b="1" dirty="0">
                <a:solidFill>
                  <a:srgbClr val="FF0000"/>
                </a:solidFill>
                <a:effectLst>
                  <a:outerShdw dist="35941" dir="2700000" sy="50000" kx="2115830" algn="bl">
                    <a:srgbClr val="C0C0C0">
                      <a:alpha val="80000"/>
                    </a:srgbClr>
                  </a:outerShdw>
                </a:effectLst>
                <a:latin typeface="Arial Black" panose="020B0A04020102020204" pitchFamily="34" charset="0"/>
              </a:rPr>
              <a:t>    Worldwide Believers          </a:t>
            </a:r>
          </a:p>
          <a:p>
            <a:pPr marL="0" indent="0">
              <a:spcBef>
                <a:spcPts val="0"/>
              </a:spcBef>
              <a:buNone/>
            </a:pPr>
            <a:r>
              <a:rPr lang="en-US" sz="4400" b="1" dirty="0">
                <a:solidFill>
                  <a:srgbClr val="FF0000"/>
                </a:solidFill>
                <a:effectLst>
                  <a:outerShdw dist="35941" dir="2700000" sy="50000" kx="2115830" algn="bl">
                    <a:srgbClr val="C0C0C0">
                      <a:alpha val="80000"/>
                    </a:srgbClr>
                  </a:outerShdw>
                </a:effectLst>
                <a:latin typeface="Arial Black" panose="020B0A04020102020204" pitchFamily="34" charset="0"/>
              </a:rPr>
              <a:t>  without Spots Movement </a:t>
            </a:r>
          </a:p>
          <a:p>
            <a:pPr marL="0" indent="0">
              <a:spcBef>
                <a:spcPts val="0"/>
              </a:spcBef>
              <a:buNone/>
            </a:pPr>
            <a:r>
              <a:rPr lang="en-US" sz="2400" b="1" dirty="0">
                <a:solidFill>
                  <a:schemeClr val="accent4"/>
                </a:solidFill>
                <a:effectLst>
                  <a:outerShdw dist="35941" dir="2700000" sy="50000" kx="2115830" algn="bl">
                    <a:srgbClr val="C0C0C0">
                      <a:alpha val="80000"/>
                    </a:srgbClr>
                  </a:outerShdw>
                </a:effectLst>
                <a:latin typeface="Arial Black" panose="020B0A04020102020204" pitchFamily="34" charset="0"/>
              </a:rPr>
              <a:t>In this respect, please </a:t>
            </a:r>
            <a:r>
              <a:rPr lang="en-US" sz="2400" b="1" dirty="0">
                <a:solidFill>
                  <a:srgbClr val="C00000"/>
                </a:solidFill>
                <a:effectLst>
                  <a:outerShdw dist="35941" dir="2700000" sy="50000" kx="2115830" algn="bl">
                    <a:srgbClr val="C0C0C0">
                      <a:alpha val="80000"/>
                    </a:srgbClr>
                  </a:outerShdw>
                </a:effectLst>
                <a:latin typeface="Arial Black" panose="020B0A04020102020204" pitchFamily="34" charset="0"/>
              </a:rPr>
              <a:t>subscribe to the Channel </a:t>
            </a:r>
            <a:r>
              <a:rPr lang="en-US" sz="2400" b="1" dirty="0">
                <a:solidFill>
                  <a:schemeClr val="accent4"/>
                </a:solidFill>
                <a:effectLst>
                  <a:outerShdw dist="35941" dir="2700000" sy="50000" kx="2115830" algn="bl">
                    <a:srgbClr val="C0C0C0">
                      <a:alpha val="80000"/>
                    </a:srgbClr>
                  </a:outerShdw>
                </a:effectLst>
                <a:latin typeface="Arial Black" panose="020B0A04020102020204" pitchFamily="34" charset="0"/>
              </a:rPr>
              <a:t>so that immediately every Lecture is uploaded you would study it and shall be richly blessed in the Mighty Name of our Lord and Savior Jesus Christ. Amen.</a:t>
            </a:r>
            <a:endParaRPr lang="en-US" sz="2400" dirty="0">
              <a:solidFill>
                <a:schemeClr val="accent4"/>
              </a:solidFill>
            </a:endParaRPr>
          </a:p>
          <a:p>
            <a:pPr marL="0" indent="0">
              <a:buNone/>
            </a:pPr>
            <a:endParaRPr lang="en-US" dirty="0"/>
          </a:p>
        </p:txBody>
      </p:sp>
    </p:spTree>
    <p:extLst>
      <p:ext uri="{BB962C8B-B14F-4D97-AF65-F5344CB8AC3E}">
        <p14:creationId xmlns:p14="http://schemas.microsoft.com/office/powerpoint/2010/main" val="32798378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4309" y="1078764"/>
            <a:ext cx="8596668" cy="4703850"/>
          </a:xfrm>
        </p:spPr>
        <p:txBody>
          <a:bodyPr>
            <a:normAutofit fontScale="92500" lnSpcReduction="10000"/>
          </a:bodyPr>
          <a:lstStyle/>
          <a:p>
            <a:pPr marL="0" indent="0">
              <a:buNone/>
            </a:pPr>
            <a:r>
              <a:rPr lang="en-US" sz="2200" b="1" dirty="0"/>
              <a:t>-“</a:t>
            </a:r>
            <a:r>
              <a:rPr lang="en-US" sz="2200" b="1" i="1" baseline="30000" dirty="0"/>
              <a:t>1 </a:t>
            </a:r>
            <a:r>
              <a:rPr lang="en-US" sz="2200" b="1" i="1" dirty="0"/>
              <a:t>Take heed that ye do not your alms before men, to be seen of them: otherwise ye have no reward of your Father which is in heaven. </a:t>
            </a:r>
            <a:r>
              <a:rPr lang="en-US" sz="2200" b="1" i="1" baseline="30000" dirty="0"/>
              <a:t>2 </a:t>
            </a:r>
            <a:r>
              <a:rPr lang="en-US" sz="2200" b="1" i="1" dirty="0"/>
              <a:t>Therefore when thou </a:t>
            </a:r>
            <a:r>
              <a:rPr lang="en-US" sz="2200" b="1" i="1" dirty="0" err="1"/>
              <a:t>doest</a:t>
            </a:r>
            <a:r>
              <a:rPr lang="en-US" sz="2200" b="1" i="1" dirty="0"/>
              <a:t> thine alms, do not sound a trumpet before thee, as the hypocrites do in the synagogues and in the streets, that they may have glory of men. Verily I say unto you, They have their reward. </a:t>
            </a:r>
            <a:r>
              <a:rPr lang="en-US" sz="2200" b="1" i="1" baseline="30000" dirty="0"/>
              <a:t>3 </a:t>
            </a:r>
            <a:r>
              <a:rPr lang="en-US" sz="2200" b="1" i="1" dirty="0"/>
              <a:t>But when thou </a:t>
            </a:r>
            <a:r>
              <a:rPr lang="en-US" sz="2200" b="1" i="1" dirty="0" err="1"/>
              <a:t>doest</a:t>
            </a:r>
            <a:r>
              <a:rPr lang="en-US" sz="2200" b="1" i="1" dirty="0"/>
              <a:t> alms, let not thy left hand know what thy right hand doeth: </a:t>
            </a:r>
            <a:r>
              <a:rPr lang="en-US" sz="2200" b="1" i="1" baseline="30000" dirty="0"/>
              <a:t>4 </a:t>
            </a:r>
            <a:r>
              <a:rPr lang="en-US" sz="2200" b="1" i="1" dirty="0"/>
              <a:t>That thine alms may be in secret: and thy Father which </a:t>
            </a:r>
            <a:r>
              <a:rPr lang="en-US" sz="2200" b="1" i="1" dirty="0" err="1"/>
              <a:t>seeth</a:t>
            </a:r>
            <a:r>
              <a:rPr lang="en-US" sz="2200" b="1" i="1" dirty="0"/>
              <a:t> in secret himself shall reward thee openly</a:t>
            </a:r>
            <a:r>
              <a:rPr lang="en-US" sz="2200" b="1" dirty="0"/>
              <a:t>” (Matthew 6:1-4). </a:t>
            </a:r>
          </a:p>
          <a:p>
            <a:pPr marL="0" indent="0">
              <a:buNone/>
            </a:pPr>
            <a:r>
              <a:rPr lang="en-US" sz="2200" b="1" dirty="0"/>
              <a:t>-“</a:t>
            </a:r>
            <a:r>
              <a:rPr lang="en-US" sz="2200" b="1" i="1" baseline="30000" dirty="0"/>
              <a:t>5 </a:t>
            </a:r>
            <a:r>
              <a:rPr lang="en-US" sz="2200" b="1" i="1" dirty="0"/>
              <a:t>And when thou </a:t>
            </a:r>
            <a:r>
              <a:rPr lang="en-US" sz="2200" b="1" i="1" dirty="0" err="1"/>
              <a:t>prayest</a:t>
            </a:r>
            <a:r>
              <a:rPr lang="en-US" sz="2200" b="1" i="1" dirty="0"/>
              <a:t>, thou shalt not be as the hypocrites are: for they love to pray standing in the synagogues and in the corners of the streets, that they may be seen of men. Verily I say unto you, They have their reward. </a:t>
            </a:r>
            <a:r>
              <a:rPr lang="en-US" sz="2200" b="1" i="1" baseline="30000" dirty="0"/>
              <a:t>6 </a:t>
            </a:r>
            <a:r>
              <a:rPr lang="en-US" sz="2200" b="1" i="1" dirty="0"/>
              <a:t>But thou, when thou </a:t>
            </a:r>
            <a:r>
              <a:rPr lang="en-US" sz="2200" b="1" i="1" dirty="0" err="1"/>
              <a:t>prayest</a:t>
            </a:r>
            <a:r>
              <a:rPr lang="en-US" sz="2200" b="1" i="1" dirty="0"/>
              <a:t>, enter into thy closet, and when thou hast shut thy door, pray to thy Father which is in secret; and thy Father which </a:t>
            </a:r>
            <a:r>
              <a:rPr lang="en-US" sz="2200" b="1" i="1" dirty="0" err="1"/>
              <a:t>seeth</a:t>
            </a:r>
            <a:r>
              <a:rPr lang="en-US" sz="2200" b="1" i="1" dirty="0"/>
              <a:t> in secret shall reward thee openly</a:t>
            </a:r>
            <a:r>
              <a:rPr lang="en-US" sz="2200" b="1" dirty="0"/>
              <a:t>” (Matthew 6:5-6).  </a:t>
            </a:r>
          </a:p>
          <a:p>
            <a:pPr marL="0" indent="0">
              <a:buNone/>
            </a:pPr>
            <a:endParaRPr lang="en-US" dirty="0"/>
          </a:p>
        </p:txBody>
      </p:sp>
    </p:spTree>
    <p:extLst>
      <p:ext uri="{BB962C8B-B14F-4D97-AF65-F5344CB8AC3E}">
        <p14:creationId xmlns:p14="http://schemas.microsoft.com/office/powerpoint/2010/main" val="29505112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824" y="1374977"/>
            <a:ext cx="8596668" cy="3880773"/>
          </a:xfrm>
        </p:spPr>
        <p:txBody>
          <a:bodyPr/>
          <a:lstStyle/>
          <a:p>
            <a:pPr marL="0" indent="0">
              <a:buNone/>
            </a:pPr>
            <a:r>
              <a:rPr lang="en-US" sz="2400" b="1" dirty="0"/>
              <a:t>-“</a:t>
            </a:r>
            <a:r>
              <a:rPr lang="en-US" sz="2400" b="1" i="1" baseline="30000" dirty="0"/>
              <a:t>16 </a:t>
            </a:r>
            <a:r>
              <a:rPr lang="en-US" sz="2400" b="1" i="1" dirty="0"/>
              <a:t>Moreover when ye fast, be not, as the hypocrites, of a sad countenance: for they disfigure their faces, that they may appear unto men to fast. Verily I say unto you, They have their reward. </a:t>
            </a:r>
            <a:r>
              <a:rPr lang="en-US" sz="2400" b="1" i="1" baseline="30000" dirty="0"/>
              <a:t>17 </a:t>
            </a:r>
            <a:r>
              <a:rPr lang="en-US" sz="2400" b="1" i="1" dirty="0"/>
              <a:t>But thou, when thou fastest, anoint thine head, and wash thy face; </a:t>
            </a:r>
            <a:r>
              <a:rPr lang="en-US" sz="2400" b="1" i="1" baseline="30000" dirty="0"/>
              <a:t>18 </a:t>
            </a:r>
            <a:r>
              <a:rPr lang="en-US" sz="2400" b="1" i="1" dirty="0"/>
              <a:t>That thou appear not unto men to fast, but unto thy Father which is in secret: and thy Father, which </a:t>
            </a:r>
            <a:r>
              <a:rPr lang="en-US" sz="2400" b="1" i="1" dirty="0" err="1"/>
              <a:t>seeth</a:t>
            </a:r>
            <a:r>
              <a:rPr lang="en-US" sz="2400" b="1" i="1" dirty="0"/>
              <a:t> in secret, shall reward thee openly</a:t>
            </a:r>
            <a:r>
              <a:rPr lang="en-US" sz="2400" b="1" dirty="0"/>
              <a:t>” (Matthew 6:15-18). </a:t>
            </a:r>
          </a:p>
          <a:p>
            <a:pPr marL="0" indent="0">
              <a:buNone/>
            </a:pPr>
            <a:r>
              <a:rPr lang="en-US" sz="2400" b="1" dirty="0"/>
              <a:t>-</a:t>
            </a:r>
            <a:r>
              <a:rPr lang="en-US" sz="2400" b="1" i="1" baseline="30000" dirty="0"/>
              <a:t>28 </a:t>
            </a:r>
            <a:r>
              <a:rPr lang="en-US" sz="2400" b="1" i="1" dirty="0"/>
              <a:t>Even so ye also outwardly appear righteous unto men</a:t>
            </a:r>
            <a:r>
              <a:rPr lang="en-US" sz="2400" b="1" dirty="0"/>
              <a:t>” (Matthew 23: 28a).</a:t>
            </a:r>
          </a:p>
          <a:p>
            <a:pPr marL="0" indent="0">
              <a:buNone/>
            </a:pPr>
            <a:endParaRPr lang="en-US" dirty="0"/>
          </a:p>
        </p:txBody>
      </p:sp>
    </p:spTree>
    <p:extLst>
      <p:ext uri="{BB962C8B-B14F-4D97-AF65-F5344CB8AC3E}">
        <p14:creationId xmlns:p14="http://schemas.microsoft.com/office/powerpoint/2010/main" val="2139079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9008" y="1171977"/>
            <a:ext cx="8596668" cy="4610637"/>
          </a:xfrm>
        </p:spPr>
        <p:txBody>
          <a:bodyPr>
            <a:normAutofit fontScale="92500"/>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5d9) The analysis of the phrase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NOT in the believer’s own eyes</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a:t>The phrase “</a:t>
            </a:r>
            <a:r>
              <a:rPr lang="en-US" sz="2800" b="1" i="1" dirty="0"/>
              <a:t>Not in the believer’s own eyes</a:t>
            </a:r>
            <a:r>
              <a:rPr lang="en-US" sz="2800" b="1" dirty="0"/>
              <a:t>” is the ninth part of the above definition of the </a:t>
            </a:r>
            <a:r>
              <a:rPr lang="en-US" sz="2800" b="1" i="1" dirty="0"/>
              <a:t>Holiness</a:t>
            </a:r>
            <a:r>
              <a:rPr lang="en-US" sz="2800" b="1" dirty="0"/>
              <a:t> of the born again believer. It implies that </a:t>
            </a:r>
            <a:r>
              <a:rPr lang="en-US" sz="2800" b="1" i="1" u="sng" dirty="0">
                <a:solidFill>
                  <a:schemeClr val="accent5"/>
                </a:solidFill>
              </a:rPr>
              <a:t>Holiness</a:t>
            </a:r>
            <a:r>
              <a:rPr lang="en-US" sz="2800" b="1" u="sng" dirty="0">
                <a:solidFill>
                  <a:schemeClr val="accent5"/>
                </a:solidFill>
              </a:rPr>
              <a:t> is NOT from the born again believer’s perspective</a:t>
            </a:r>
            <a:r>
              <a:rPr lang="en-US" sz="2800" b="1" dirty="0">
                <a:solidFill>
                  <a:schemeClr val="accent5"/>
                </a:solidFill>
              </a:rPr>
              <a:t> </a:t>
            </a:r>
            <a:r>
              <a:rPr lang="en-US" sz="2800" b="1" dirty="0"/>
              <a:t>(</a:t>
            </a:r>
            <a:r>
              <a:rPr lang="en-US" sz="2800" b="1" dirty="0">
                <a:solidFill>
                  <a:srgbClr val="FF0000"/>
                </a:solidFill>
              </a:rPr>
              <a:t>but from God’s perspective</a:t>
            </a:r>
            <a:r>
              <a:rPr lang="en-US" sz="2800" b="1" dirty="0"/>
              <a:t>). It is NOT from your perspective but from God’s perspective. Examples of Scriptures in that respect are </a:t>
            </a:r>
            <a:r>
              <a:rPr lang="en-US" sz="2800" b="1" dirty="0">
                <a:solidFill>
                  <a:srgbClr val="C00000"/>
                </a:solidFill>
              </a:rPr>
              <a:t>Deuteronomy 12:8, Judges 21:25 and Luke 18:9-14</a:t>
            </a:r>
            <a:r>
              <a:rPr lang="en-US" sz="2800" b="1" dirty="0"/>
              <a:t>.</a:t>
            </a:r>
          </a:p>
          <a:p>
            <a:pPr marL="0" indent="0">
              <a:buNone/>
            </a:pPr>
            <a:endParaRPr lang="en-US" dirty="0"/>
          </a:p>
        </p:txBody>
      </p:sp>
    </p:spTree>
    <p:extLst>
      <p:ext uri="{BB962C8B-B14F-4D97-AF65-F5344CB8AC3E}">
        <p14:creationId xmlns:p14="http://schemas.microsoft.com/office/powerpoint/2010/main" val="42345877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917" y="1529523"/>
            <a:ext cx="8596668" cy="3880773"/>
          </a:xfrm>
        </p:spPr>
        <p:txBody>
          <a:bodyPr>
            <a:normAutofit/>
          </a:bodyPr>
          <a:lstStyle/>
          <a:p>
            <a:pPr marL="0" indent="0">
              <a:buNone/>
            </a:pPr>
            <a:r>
              <a:rPr lang="en-US" sz="2800" b="1" dirty="0"/>
              <a:t>-“</a:t>
            </a:r>
            <a:r>
              <a:rPr lang="en-US" sz="2800" b="1" i="1" dirty="0"/>
              <a:t>Ye shall not do after all the things that we do here this day, </a:t>
            </a:r>
            <a:r>
              <a:rPr lang="en-US" sz="2800" b="1" i="1" dirty="0">
                <a:solidFill>
                  <a:srgbClr val="FF0000"/>
                </a:solidFill>
              </a:rPr>
              <a:t>every man whatsoever is right in his own eyes</a:t>
            </a:r>
            <a:r>
              <a:rPr lang="en-US" sz="2800" b="1" dirty="0"/>
              <a:t>” </a:t>
            </a:r>
            <a:r>
              <a:rPr lang="en-US" sz="2800" b="1" dirty="0">
                <a:solidFill>
                  <a:srgbClr val="C00000"/>
                </a:solidFill>
              </a:rPr>
              <a:t>(Deuteronomy 12:8)</a:t>
            </a:r>
            <a:r>
              <a:rPr lang="en-US" sz="2800" b="1" dirty="0"/>
              <a:t>. </a:t>
            </a:r>
          </a:p>
          <a:p>
            <a:pPr marL="0" indent="0">
              <a:buNone/>
            </a:pPr>
            <a:r>
              <a:rPr lang="en-US" sz="2800" b="1" dirty="0"/>
              <a:t>-“</a:t>
            </a:r>
            <a:r>
              <a:rPr lang="en-US" sz="2800" b="1" i="1" dirty="0"/>
              <a:t>In those days there was no king in Israel: </a:t>
            </a:r>
            <a:r>
              <a:rPr lang="en-US" sz="2800" b="1" i="1" dirty="0">
                <a:solidFill>
                  <a:srgbClr val="FF0000"/>
                </a:solidFill>
              </a:rPr>
              <a:t>every man did that which was right in his own eyes</a:t>
            </a:r>
            <a:r>
              <a:rPr lang="en-US" sz="2800" b="1" dirty="0"/>
              <a:t>” </a:t>
            </a:r>
            <a:r>
              <a:rPr lang="en-US" sz="2800" b="1" dirty="0">
                <a:solidFill>
                  <a:srgbClr val="C00000"/>
                </a:solidFill>
              </a:rPr>
              <a:t>(Judges 21:25)</a:t>
            </a:r>
            <a:r>
              <a:rPr lang="en-US" sz="2800" b="1" dirty="0"/>
              <a:t>. That is exactly what is happening in the Church of Our Lord and Savior Jesus Christ worldwide today.</a:t>
            </a:r>
            <a:r>
              <a:rPr lang="en-US" dirty="0"/>
              <a:t> </a:t>
            </a:r>
          </a:p>
          <a:p>
            <a:pPr marL="0" indent="0">
              <a:buNone/>
            </a:pPr>
            <a:endParaRPr lang="en-US" dirty="0"/>
          </a:p>
        </p:txBody>
      </p:sp>
    </p:spTree>
    <p:extLst>
      <p:ext uri="{BB962C8B-B14F-4D97-AF65-F5344CB8AC3E}">
        <p14:creationId xmlns:p14="http://schemas.microsoft.com/office/powerpoint/2010/main" val="32315465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4310" y="1339403"/>
            <a:ext cx="8596668" cy="4636394"/>
          </a:xfrm>
        </p:spPr>
        <p:txBody>
          <a:bodyPr>
            <a:normAutofit fontScale="92500" lnSpcReduction="20000"/>
          </a:bodyPr>
          <a:lstStyle/>
          <a:p>
            <a:pPr marL="0" indent="0">
              <a:buNone/>
            </a:pPr>
            <a:r>
              <a:rPr lang="en-US" sz="2600" b="1" dirty="0"/>
              <a:t>-“</a:t>
            </a:r>
            <a:r>
              <a:rPr lang="en-US" sz="2600" b="1" i="1" baseline="30000" dirty="0"/>
              <a:t>9 </a:t>
            </a:r>
            <a:r>
              <a:rPr lang="en-US" sz="2600" b="1" i="1" dirty="0"/>
              <a:t>And he </a:t>
            </a:r>
            <a:r>
              <a:rPr lang="en-US" sz="2600" b="1" i="1" dirty="0" err="1"/>
              <a:t>spake</a:t>
            </a:r>
            <a:r>
              <a:rPr lang="en-US" sz="2600" b="1" i="1" dirty="0"/>
              <a:t> this parable unto certain which trusted in themselves that they were righteous, and despised others: </a:t>
            </a:r>
            <a:r>
              <a:rPr lang="en-US" sz="2600" b="1" i="1" baseline="30000" dirty="0"/>
              <a:t>10 </a:t>
            </a:r>
            <a:r>
              <a:rPr lang="en-US" sz="2600" b="1" i="1" dirty="0"/>
              <a:t>Two men went up into the temple to pray; the one a Pharisee, and the other a publican. </a:t>
            </a:r>
            <a:r>
              <a:rPr lang="en-US" sz="2600" b="1" i="1" baseline="30000" dirty="0"/>
              <a:t>11 </a:t>
            </a:r>
            <a:r>
              <a:rPr lang="en-US" sz="2600" b="1" i="1" dirty="0"/>
              <a:t>The Pharisee stood and prayed thus with himself, God, I thank thee, that I am not as other men are, </a:t>
            </a:r>
            <a:r>
              <a:rPr lang="en-US" sz="2600" b="1" i="1" dirty="0" err="1"/>
              <a:t>extortioners</a:t>
            </a:r>
            <a:r>
              <a:rPr lang="en-US" sz="2600" b="1" i="1" dirty="0"/>
              <a:t>, unjust, adulterers, or even as this publican. </a:t>
            </a:r>
            <a:r>
              <a:rPr lang="en-US" sz="2600" b="1" i="1" baseline="30000" dirty="0"/>
              <a:t>12 </a:t>
            </a:r>
            <a:r>
              <a:rPr lang="en-US" sz="2600" b="1" i="1" dirty="0"/>
              <a:t>I fast twice in the week, I give tithes of all that I possess. </a:t>
            </a:r>
            <a:r>
              <a:rPr lang="en-US" sz="2600" b="1" i="1" baseline="30000" dirty="0"/>
              <a:t>13 </a:t>
            </a:r>
            <a:r>
              <a:rPr lang="en-US" sz="2600" b="1" i="1" dirty="0"/>
              <a:t>And the publican, standing afar off, would not lift up so much as his eyes unto heaven, but smote upon his breast, saying, God be merciful to me a sinner. </a:t>
            </a:r>
            <a:r>
              <a:rPr lang="en-US" sz="2600" b="1" i="1" baseline="30000" dirty="0">
                <a:solidFill>
                  <a:srgbClr val="FF0000"/>
                </a:solidFill>
              </a:rPr>
              <a:t>14 </a:t>
            </a:r>
            <a:r>
              <a:rPr lang="en-US" sz="2600" b="1" i="1" dirty="0">
                <a:solidFill>
                  <a:srgbClr val="FF0000"/>
                </a:solidFill>
              </a:rPr>
              <a:t>I tell you, this man went down to his house justified rather than the other: for every one that </a:t>
            </a:r>
            <a:r>
              <a:rPr lang="en-US" sz="2600" b="1" i="1" dirty="0" err="1">
                <a:solidFill>
                  <a:srgbClr val="FF0000"/>
                </a:solidFill>
              </a:rPr>
              <a:t>exalteth</a:t>
            </a:r>
            <a:r>
              <a:rPr lang="en-US" sz="2600" b="1" i="1" dirty="0">
                <a:solidFill>
                  <a:srgbClr val="FF0000"/>
                </a:solidFill>
              </a:rPr>
              <a:t> himself shall be abased; and he that </a:t>
            </a:r>
            <a:r>
              <a:rPr lang="en-US" sz="2600" b="1" i="1" dirty="0" err="1">
                <a:solidFill>
                  <a:srgbClr val="FF0000"/>
                </a:solidFill>
              </a:rPr>
              <a:t>humbleth</a:t>
            </a:r>
            <a:r>
              <a:rPr lang="en-US" sz="2600" b="1" i="1" dirty="0">
                <a:solidFill>
                  <a:srgbClr val="FF0000"/>
                </a:solidFill>
              </a:rPr>
              <a:t> himself shall be exalted</a:t>
            </a:r>
            <a:r>
              <a:rPr lang="en-US" sz="2600" b="1" dirty="0"/>
              <a:t>” </a:t>
            </a:r>
            <a:r>
              <a:rPr lang="en-US" sz="2600" b="1" dirty="0">
                <a:solidFill>
                  <a:srgbClr val="C00000"/>
                </a:solidFill>
              </a:rPr>
              <a:t>(Luke 18:9-14)</a:t>
            </a:r>
            <a:r>
              <a:rPr lang="en-US" sz="2600" b="1" dirty="0"/>
              <a:t>.</a:t>
            </a:r>
          </a:p>
          <a:p>
            <a:endParaRPr lang="en-US" dirty="0"/>
          </a:p>
          <a:p>
            <a:pPr marL="0" indent="0">
              <a:buNone/>
            </a:pPr>
            <a:endParaRPr lang="en-US" dirty="0"/>
          </a:p>
        </p:txBody>
      </p:sp>
    </p:spTree>
    <p:extLst>
      <p:ext uri="{BB962C8B-B14F-4D97-AF65-F5344CB8AC3E}">
        <p14:creationId xmlns:p14="http://schemas.microsoft.com/office/powerpoint/2010/main" val="33389600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4612" y="1146219"/>
            <a:ext cx="8596668" cy="4687910"/>
          </a:xfrm>
        </p:spPr>
        <p:txBody>
          <a:bodyPr>
            <a:normAutofit fontScale="92500"/>
          </a:bodyPr>
          <a:lstStyle/>
          <a:p>
            <a:pPr marL="0" indent="0">
              <a:buNone/>
            </a:pP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5d10) The analysis of the phrase “</a:t>
            </a:r>
            <a:r>
              <a:rPr lang="en-US" sz="2800" b="1" dirty="0">
                <a:solidFill>
                  <a:srgbClr val="C00000"/>
                </a:solidFill>
                <a:effectLst>
                  <a:outerShdw dist="35941" dir="2700000" sy="50000" kx="2115830" algn="bl">
                    <a:srgbClr val="C0C0C0">
                      <a:alpha val="80000"/>
                    </a:srgbClr>
                  </a:outerShdw>
                </a:effectLst>
                <a:latin typeface="Arial Black" panose="020B0A04020102020204" pitchFamily="34" charset="0"/>
              </a:rPr>
              <a:t>BUT in the eyes of God Almighty</a:t>
            </a:r>
            <a:r>
              <a:rPr lang="en-US" sz="28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The phrase</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400" b="1" dirty="0">
                <a:solidFill>
                  <a:srgbClr val="C00000"/>
                </a:solidFill>
                <a:effectLst>
                  <a:outerShdw dist="35941" dir="2700000" sy="50000" kx="2115830" algn="bl">
                    <a:srgbClr val="C0C0C0">
                      <a:alpha val="80000"/>
                    </a:srgbClr>
                  </a:outerShdw>
                </a:effectLst>
                <a:latin typeface="Arial Black" panose="020B0A04020102020204" pitchFamily="34" charset="0"/>
              </a:rPr>
              <a:t>BUT in the eyes of God Almighty</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in the above meaning of Holiness </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means “</a:t>
            </a:r>
            <a:r>
              <a:rPr lang="en-US" sz="2400" b="1" i="1" dirty="0">
                <a:solidFill>
                  <a:srgbClr val="FF0000"/>
                </a:solidFill>
              </a:rPr>
              <a:t>which is right </a:t>
            </a:r>
            <a:r>
              <a:rPr lang="en-US" sz="2400" b="1" i="1" dirty="0" smtClean="0">
                <a:solidFill>
                  <a:srgbClr val="FF0000"/>
                </a:solidFill>
              </a:rPr>
              <a:t>in </a:t>
            </a:r>
            <a:r>
              <a:rPr lang="en-US" sz="2400" b="1" i="1" dirty="0">
                <a:solidFill>
                  <a:srgbClr val="FF0000"/>
                </a:solidFill>
              </a:rPr>
              <a:t>the </a:t>
            </a:r>
            <a:r>
              <a:rPr lang="en-US" sz="2400" b="1" i="1" dirty="0" smtClean="0">
                <a:solidFill>
                  <a:srgbClr val="FF0000"/>
                </a:solidFill>
              </a:rPr>
              <a:t>sight or eyes </a:t>
            </a:r>
            <a:r>
              <a:rPr lang="en-US" sz="2400" b="1" i="1" dirty="0">
                <a:solidFill>
                  <a:srgbClr val="FF0000"/>
                </a:solidFill>
              </a:rPr>
              <a:t>of the </a:t>
            </a:r>
            <a:r>
              <a:rPr lang="en-US" sz="2400" b="1" i="1" dirty="0" smtClean="0">
                <a:solidFill>
                  <a:srgbClr val="FF0000"/>
                </a:solidFill>
              </a:rPr>
              <a:t>LORD.</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a:t>
            </a:r>
          </a:p>
          <a:p>
            <a:pPr marL="0" indent="0">
              <a:buNone/>
            </a:pPr>
            <a:r>
              <a:rPr lang="en-US" sz="2400" b="1" dirty="0"/>
              <a:t>-“</a:t>
            </a:r>
            <a:r>
              <a:rPr lang="en-US" sz="2400" b="1" i="1" baseline="30000" dirty="0"/>
              <a:t>17 </a:t>
            </a:r>
            <a:r>
              <a:rPr lang="en-US" sz="2400" b="1" i="1" dirty="0"/>
              <a:t>Ye shall diligently keep the commandments of the LORD your God, and his testimonies, and his statutes, which he hath commanded thee. </a:t>
            </a:r>
            <a:r>
              <a:rPr lang="en-US" sz="2400" b="1" i="1" baseline="30000" dirty="0"/>
              <a:t>18 </a:t>
            </a:r>
            <a:r>
              <a:rPr lang="en-US" sz="2400" b="1" i="1" dirty="0">
                <a:solidFill>
                  <a:srgbClr val="FF0000"/>
                </a:solidFill>
              </a:rPr>
              <a:t>And thou shalt do that which is right and good in the sight of the LORD</a:t>
            </a:r>
            <a:r>
              <a:rPr lang="en-US" sz="2400" b="1" i="1" dirty="0"/>
              <a:t>: that it may be well with thee, and that thou </a:t>
            </a:r>
            <a:r>
              <a:rPr lang="en-US" sz="2400" b="1" i="1" dirty="0" err="1"/>
              <a:t>mayest</a:t>
            </a:r>
            <a:r>
              <a:rPr lang="en-US" sz="2400" b="1" i="1" dirty="0"/>
              <a:t> go in and possess the good land which the LORD </a:t>
            </a:r>
            <a:r>
              <a:rPr lang="en-US" sz="2400" b="1" i="1" dirty="0" err="1"/>
              <a:t>sware</a:t>
            </a:r>
            <a:r>
              <a:rPr lang="en-US" sz="2400" b="1" i="1" dirty="0"/>
              <a:t> unto thy fathers</a:t>
            </a:r>
            <a:r>
              <a:rPr lang="en-US" sz="2400" b="1" dirty="0"/>
              <a:t>” </a:t>
            </a:r>
            <a:r>
              <a:rPr lang="en-US" sz="2400" b="1" dirty="0">
                <a:solidFill>
                  <a:srgbClr val="C00000"/>
                </a:solidFill>
              </a:rPr>
              <a:t>(Deuteronomy 6:17-18)</a:t>
            </a:r>
            <a:r>
              <a:rPr lang="en-US" sz="2400" b="1" dirty="0"/>
              <a:t>. </a:t>
            </a:r>
          </a:p>
          <a:p>
            <a:pPr marL="0" indent="0">
              <a:buNone/>
            </a:pPr>
            <a:endParaRPr lang="en-US" dirty="0"/>
          </a:p>
        </p:txBody>
      </p:sp>
    </p:spTree>
    <p:extLst>
      <p:ext uri="{BB962C8B-B14F-4D97-AF65-F5344CB8AC3E}">
        <p14:creationId xmlns:p14="http://schemas.microsoft.com/office/powerpoint/2010/main" val="528005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0066" y="1040128"/>
            <a:ext cx="8596668" cy="5051580"/>
          </a:xfrm>
        </p:spPr>
        <p:txBody>
          <a:bodyPr>
            <a:noAutofit/>
          </a:bodyPr>
          <a:lstStyle/>
          <a:p>
            <a:pPr marL="0" indent="0">
              <a:buNone/>
            </a:pPr>
            <a:r>
              <a:rPr lang="en-US" sz="2200" b="1" dirty="0"/>
              <a:t>-“</a:t>
            </a:r>
            <a:r>
              <a:rPr lang="en-US" sz="2200" b="1" i="1" baseline="30000" dirty="0"/>
              <a:t>25b </a:t>
            </a:r>
            <a:r>
              <a:rPr lang="en-US" sz="2200" b="1" i="1" dirty="0">
                <a:solidFill>
                  <a:srgbClr val="FF0000"/>
                </a:solidFill>
              </a:rPr>
              <a:t>when thou shalt do that which is right in the sight of the LORD</a:t>
            </a:r>
            <a:r>
              <a:rPr lang="en-US" sz="2200" b="1" i="1" dirty="0"/>
              <a:t>. </a:t>
            </a:r>
            <a:r>
              <a:rPr lang="en-US" sz="2200" b="1" i="1" baseline="30000" dirty="0"/>
              <a:t>28 </a:t>
            </a:r>
            <a:r>
              <a:rPr lang="en-US" sz="2200" b="1" i="1" dirty="0"/>
              <a:t>Observe and hear all these words which I command thee, that it may go well with thee, and with thy children after thee for ever, </a:t>
            </a:r>
            <a:r>
              <a:rPr lang="en-US" sz="2200" b="1" i="1" dirty="0">
                <a:solidFill>
                  <a:srgbClr val="FF0000"/>
                </a:solidFill>
              </a:rPr>
              <a:t>when thou </a:t>
            </a:r>
            <a:r>
              <a:rPr lang="en-US" sz="2200" b="1" i="1" dirty="0" err="1">
                <a:solidFill>
                  <a:srgbClr val="FF0000"/>
                </a:solidFill>
              </a:rPr>
              <a:t>doest</a:t>
            </a:r>
            <a:r>
              <a:rPr lang="en-US" sz="2200" b="1" i="1" dirty="0">
                <a:solidFill>
                  <a:srgbClr val="FF0000"/>
                </a:solidFill>
              </a:rPr>
              <a:t> that which is good and right in the sight of the LORD thy God</a:t>
            </a:r>
            <a:r>
              <a:rPr lang="en-US" sz="2200" b="1" dirty="0"/>
              <a:t>” </a:t>
            </a:r>
            <a:r>
              <a:rPr lang="en-US" sz="2200" b="1" dirty="0">
                <a:solidFill>
                  <a:srgbClr val="C00000"/>
                </a:solidFill>
              </a:rPr>
              <a:t>(Deuteronomy 12:25b, 28).</a:t>
            </a:r>
          </a:p>
          <a:p>
            <a:pPr marL="0" indent="0">
              <a:buNone/>
            </a:pPr>
            <a:r>
              <a:rPr lang="en-US" sz="2200" b="1" dirty="0"/>
              <a:t>-“</a:t>
            </a:r>
            <a:r>
              <a:rPr lang="en-US" sz="2200" b="1" i="1" dirty="0"/>
              <a:t>When thou shalt hearken to the voice of the LORD thy God, to keep all his commandments which I command thee this day, </a:t>
            </a:r>
            <a:r>
              <a:rPr lang="en-US" sz="2200" b="1" i="1" dirty="0">
                <a:solidFill>
                  <a:srgbClr val="FF0000"/>
                </a:solidFill>
              </a:rPr>
              <a:t>to do that which is right in the eyes of the LORD thy God</a:t>
            </a:r>
            <a:r>
              <a:rPr lang="en-US" sz="2200" b="1" dirty="0"/>
              <a:t>” </a:t>
            </a:r>
            <a:r>
              <a:rPr lang="en-US" sz="2200" b="1" dirty="0">
                <a:solidFill>
                  <a:srgbClr val="C00000"/>
                </a:solidFill>
              </a:rPr>
              <a:t>(Deuteronomy 13:18)</a:t>
            </a:r>
            <a:r>
              <a:rPr lang="en-US" sz="2200" b="1" dirty="0"/>
              <a:t>.  </a:t>
            </a:r>
          </a:p>
          <a:p>
            <a:pPr marL="0" indent="0">
              <a:buNone/>
            </a:pPr>
            <a:r>
              <a:rPr lang="en-US" sz="2200" b="1" dirty="0"/>
              <a:t>-“</a:t>
            </a:r>
            <a:r>
              <a:rPr lang="en-US" sz="2200" b="1" i="1" dirty="0"/>
              <a:t>Therefore the LORD hath recompensed me according to my righteousness; according to </a:t>
            </a:r>
            <a:r>
              <a:rPr lang="en-US" sz="2200" b="1" i="1" dirty="0">
                <a:solidFill>
                  <a:srgbClr val="FF0000"/>
                </a:solidFill>
              </a:rPr>
              <a:t>my cleanness in his eye sight</a:t>
            </a:r>
            <a:r>
              <a:rPr lang="en-US" sz="2200" b="1" dirty="0"/>
              <a:t>” </a:t>
            </a:r>
            <a:r>
              <a:rPr lang="en-US" sz="2200" b="1" dirty="0" smtClean="0"/>
              <a:t>                     </a:t>
            </a:r>
            <a:r>
              <a:rPr lang="en-US" sz="2200" b="1" dirty="0" smtClean="0">
                <a:solidFill>
                  <a:srgbClr val="C00000"/>
                </a:solidFill>
              </a:rPr>
              <a:t>(</a:t>
            </a:r>
            <a:r>
              <a:rPr lang="en-US" sz="2200" b="1" dirty="0">
                <a:solidFill>
                  <a:srgbClr val="C00000"/>
                </a:solidFill>
              </a:rPr>
              <a:t>2 Samuel 22:25)</a:t>
            </a:r>
            <a:r>
              <a:rPr lang="en-US" sz="2200" b="1" dirty="0"/>
              <a:t>.</a:t>
            </a:r>
          </a:p>
          <a:p>
            <a:pPr marL="0" indent="0">
              <a:buNone/>
            </a:pPr>
            <a:endParaRPr lang="en-US" sz="2400" dirty="0"/>
          </a:p>
        </p:txBody>
      </p:sp>
    </p:spTree>
    <p:extLst>
      <p:ext uri="{BB962C8B-B14F-4D97-AF65-F5344CB8AC3E}">
        <p14:creationId xmlns:p14="http://schemas.microsoft.com/office/powerpoint/2010/main" val="2785561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0523" y="1249252"/>
            <a:ext cx="8596668" cy="4483018"/>
          </a:xfrm>
        </p:spPr>
        <p:txBody>
          <a:bodyPr>
            <a:normAutofit fontScale="92500"/>
          </a:bodyPr>
          <a:lstStyle/>
          <a:p>
            <a:pPr marL="0" indent="0">
              <a:buNone/>
            </a:pPr>
            <a:r>
              <a:rPr lang="en-US" sz="2600" b="1" dirty="0">
                <a:solidFill>
                  <a:srgbClr val="7030A0"/>
                </a:solidFill>
                <a:effectLst>
                  <a:outerShdw dist="35941" dir="2700000" sy="50000" kx="2115830" algn="bl">
                    <a:srgbClr val="C0C0C0">
                      <a:alpha val="80000"/>
                    </a:srgbClr>
                  </a:outerShdw>
                </a:effectLst>
                <a:latin typeface="Arial Black" panose="020B0A04020102020204" pitchFamily="34" charset="0"/>
              </a:rPr>
              <a:t>5d11) The analysis of the phrase “</a:t>
            </a:r>
            <a:r>
              <a:rPr lang="en-US" sz="2600" b="1" dirty="0">
                <a:solidFill>
                  <a:srgbClr val="C00000"/>
                </a:solidFill>
                <a:effectLst>
                  <a:outerShdw dist="35941" dir="2700000" sy="50000" kx="2115830" algn="bl">
                    <a:srgbClr val="C0C0C0">
                      <a:alpha val="80000"/>
                    </a:srgbClr>
                  </a:outerShdw>
                </a:effectLst>
                <a:latin typeface="Arial Black" panose="020B0A04020102020204" pitchFamily="34" charset="0"/>
              </a:rPr>
              <a:t>as a result of the shed blood of Christ on Calvary Cross</a:t>
            </a:r>
            <a:r>
              <a:rPr lang="en-US" sz="26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26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400" b="1" dirty="0"/>
              <a:t>The phrase </a:t>
            </a:r>
            <a:r>
              <a:rPr lang="en-US" sz="2400" b="1" dirty="0">
                <a:solidFill>
                  <a:srgbClr val="FF0000"/>
                </a:solidFill>
              </a:rPr>
              <a:t>“</a:t>
            </a:r>
            <a:r>
              <a:rPr lang="en-US" sz="2400" b="1" i="1" dirty="0">
                <a:solidFill>
                  <a:srgbClr val="FF0000"/>
                </a:solidFill>
              </a:rPr>
              <a:t>As a result of the shed Blood of Christ on Calvary Cross</a:t>
            </a:r>
            <a:r>
              <a:rPr lang="en-US" sz="2400" b="1" dirty="0">
                <a:solidFill>
                  <a:srgbClr val="FF0000"/>
                </a:solidFill>
              </a:rPr>
              <a:t>”</a:t>
            </a:r>
            <a:r>
              <a:rPr lang="en-US" sz="2400" b="1" dirty="0"/>
              <a:t> is the eleventh part of the above definition of the </a:t>
            </a:r>
            <a:r>
              <a:rPr lang="en-US" sz="2400" b="1" i="1" dirty="0"/>
              <a:t>Holiness</a:t>
            </a:r>
            <a:r>
              <a:rPr lang="en-US" sz="2400" b="1" dirty="0"/>
              <a:t> of the born again believer. This has to do with: </a:t>
            </a:r>
            <a:r>
              <a:rPr lang="en-US" sz="2400" b="1" dirty="0">
                <a:solidFill>
                  <a:srgbClr val="C00000"/>
                </a:solidFill>
              </a:rPr>
              <a:t>a) the Eternal Sacrifice of Christ that makes the Holiness of the born again believer possible (Hebrews 9:11-22)</a:t>
            </a:r>
            <a:r>
              <a:rPr lang="en-US" sz="2400" b="1" dirty="0"/>
              <a:t> </a:t>
            </a:r>
            <a:r>
              <a:rPr lang="en-US" sz="2400" b="1" dirty="0">
                <a:solidFill>
                  <a:schemeClr val="tx1"/>
                </a:solidFill>
              </a:rPr>
              <a:t>and</a:t>
            </a:r>
            <a:r>
              <a:rPr lang="en-US" sz="2400" b="1" dirty="0"/>
              <a:t> </a:t>
            </a:r>
            <a:r>
              <a:rPr lang="en-US" sz="2400" b="1" dirty="0">
                <a:solidFill>
                  <a:srgbClr val="002060"/>
                </a:solidFill>
              </a:rPr>
              <a:t>b) the shedding of the Spotless Blood of Christ that makes Cleansing and thus the Holiness of the born again believer possible</a:t>
            </a:r>
            <a:r>
              <a:rPr lang="en-US" sz="2400" b="1" dirty="0"/>
              <a:t> (</a:t>
            </a:r>
            <a:r>
              <a:rPr lang="en-US" sz="2400" b="1" dirty="0">
                <a:solidFill>
                  <a:srgbClr val="C00000"/>
                </a:solidFill>
              </a:rPr>
              <a:t>Leviticus 17:11; Hebrews 10:4; Hebrews 9:11-12, 22b; 1 Peter 1:18-19; 1 John 1:7; Revelation 1:5</a:t>
            </a:r>
            <a:r>
              <a:rPr lang="en-US" sz="2400" b="1" dirty="0"/>
              <a:t>).</a:t>
            </a:r>
          </a:p>
          <a:p>
            <a:pPr marL="0" indent="0">
              <a:buNone/>
            </a:pPr>
            <a:endParaRPr lang="en-US" dirty="0"/>
          </a:p>
        </p:txBody>
      </p:sp>
    </p:spTree>
    <p:extLst>
      <p:ext uri="{BB962C8B-B14F-4D97-AF65-F5344CB8AC3E}">
        <p14:creationId xmlns:p14="http://schemas.microsoft.com/office/powerpoint/2010/main" val="3583160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4765" y="1184856"/>
            <a:ext cx="8596668" cy="4559121"/>
          </a:xfrm>
        </p:spPr>
        <p:txBody>
          <a:bodyPr>
            <a:normAutofit fontScale="92500" lnSpcReduction="10000"/>
          </a:bodyPr>
          <a:lstStyle/>
          <a:p>
            <a:pPr marL="0" indent="0">
              <a:buNone/>
            </a:pPr>
            <a:r>
              <a:rPr lang="en-US" sz="2400" b="1" dirty="0"/>
              <a:t>-“</a:t>
            </a:r>
            <a:r>
              <a:rPr lang="en-US" sz="2400" b="1" i="1" dirty="0"/>
              <a:t>For </a:t>
            </a:r>
            <a:r>
              <a:rPr lang="en-US" sz="2400" b="1" i="1" dirty="0">
                <a:solidFill>
                  <a:srgbClr val="FF0000"/>
                </a:solidFill>
              </a:rPr>
              <a:t>the life of the flesh is in the blood</a:t>
            </a:r>
            <a:r>
              <a:rPr lang="en-US" sz="2400" b="1" i="1" dirty="0"/>
              <a:t>: and I have given it </a:t>
            </a:r>
            <a:r>
              <a:rPr lang="en-US" sz="2400" b="1" i="1" dirty="0" smtClean="0"/>
              <a:t> to </a:t>
            </a:r>
            <a:r>
              <a:rPr lang="en-US" sz="2400" b="1" i="1" dirty="0"/>
              <a:t>you upon the altar to make an atonement for your souls: </a:t>
            </a:r>
            <a:r>
              <a:rPr lang="en-US" sz="2400" b="1" i="1" dirty="0" smtClean="0"/>
              <a:t> for </a:t>
            </a:r>
            <a:r>
              <a:rPr lang="en-US" sz="2400" b="1" i="1" dirty="0" smtClean="0">
                <a:solidFill>
                  <a:srgbClr val="FF0000"/>
                </a:solidFill>
              </a:rPr>
              <a:t>it is the blood that </a:t>
            </a:r>
            <a:r>
              <a:rPr lang="en-US" sz="2400" b="1" i="1" dirty="0" err="1" smtClean="0">
                <a:solidFill>
                  <a:srgbClr val="FF0000"/>
                </a:solidFill>
              </a:rPr>
              <a:t>maketh</a:t>
            </a:r>
            <a:r>
              <a:rPr lang="en-US" sz="2400" b="1" i="1" dirty="0" smtClean="0">
                <a:solidFill>
                  <a:srgbClr val="FF0000"/>
                </a:solidFill>
              </a:rPr>
              <a:t> an atonement for the soul</a:t>
            </a:r>
            <a:r>
              <a:rPr lang="en-US" sz="2400" b="1" dirty="0" smtClean="0"/>
              <a:t>” </a:t>
            </a:r>
            <a:r>
              <a:rPr lang="en-US" sz="2400" b="1" dirty="0"/>
              <a:t>(</a:t>
            </a:r>
            <a:r>
              <a:rPr lang="en-US" sz="2400" b="1" dirty="0">
                <a:solidFill>
                  <a:srgbClr val="C00000"/>
                </a:solidFill>
              </a:rPr>
              <a:t>Leviticus 17:11</a:t>
            </a:r>
            <a:r>
              <a:rPr lang="en-US" sz="2400" b="1" dirty="0"/>
              <a:t>). </a:t>
            </a:r>
          </a:p>
          <a:p>
            <a:pPr marL="0" indent="0">
              <a:buNone/>
            </a:pPr>
            <a:r>
              <a:rPr lang="en-US" sz="2400" b="1" dirty="0" smtClean="0"/>
              <a:t>-“</a:t>
            </a:r>
            <a:r>
              <a:rPr lang="en-US" sz="2400" b="1" i="1" dirty="0"/>
              <a:t>For it is not possible that the blood of bulls and of goats should take away sins</a:t>
            </a:r>
            <a:r>
              <a:rPr lang="en-US" sz="2400" b="1" dirty="0"/>
              <a:t>” (</a:t>
            </a:r>
            <a:r>
              <a:rPr lang="en-US" sz="2400" b="1" dirty="0">
                <a:solidFill>
                  <a:srgbClr val="C00000"/>
                </a:solidFill>
              </a:rPr>
              <a:t>Hebrews 10:4</a:t>
            </a:r>
            <a:r>
              <a:rPr lang="en-US" sz="2400" b="1" dirty="0"/>
              <a:t>).</a:t>
            </a:r>
          </a:p>
          <a:p>
            <a:pPr marL="0" indent="0">
              <a:buNone/>
            </a:pPr>
            <a:r>
              <a:rPr lang="en-US" sz="2400" b="1" dirty="0" smtClean="0"/>
              <a:t>-“</a:t>
            </a:r>
            <a:r>
              <a:rPr lang="en-US" sz="2400" b="1" i="1" dirty="0"/>
              <a:t>without shedding of blood is no remission</a:t>
            </a:r>
            <a:r>
              <a:rPr lang="en-US" sz="2400" b="1" dirty="0"/>
              <a:t>” </a:t>
            </a:r>
            <a:r>
              <a:rPr lang="en-US" sz="2400" b="1" dirty="0" smtClean="0"/>
              <a:t>(</a:t>
            </a:r>
            <a:r>
              <a:rPr lang="en-US" sz="2400" b="1" dirty="0">
                <a:solidFill>
                  <a:srgbClr val="C00000"/>
                </a:solidFill>
              </a:rPr>
              <a:t>Hebrews 9:22b</a:t>
            </a:r>
            <a:r>
              <a:rPr lang="en-US" sz="2400" b="1" dirty="0"/>
              <a:t>).</a:t>
            </a:r>
          </a:p>
          <a:p>
            <a:pPr marL="0" indent="0">
              <a:buNone/>
            </a:pPr>
            <a:r>
              <a:rPr lang="en-US" sz="2400" b="1" dirty="0" smtClean="0"/>
              <a:t>-“</a:t>
            </a:r>
            <a:r>
              <a:rPr lang="en-US" sz="2400" b="1" i="1" dirty="0">
                <a:solidFill>
                  <a:srgbClr val="FF0000"/>
                </a:solidFill>
              </a:rPr>
              <a:t>the blood of Jesus Christ his Son </a:t>
            </a:r>
            <a:r>
              <a:rPr lang="en-US" sz="2400" b="1" i="1" dirty="0" err="1">
                <a:solidFill>
                  <a:srgbClr val="FF0000"/>
                </a:solidFill>
              </a:rPr>
              <a:t>cleanseth</a:t>
            </a:r>
            <a:r>
              <a:rPr lang="en-US" sz="2400" b="1" i="1" dirty="0">
                <a:solidFill>
                  <a:srgbClr val="FF0000"/>
                </a:solidFill>
              </a:rPr>
              <a:t> us from all sin</a:t>
            </a:r>
            <a:r>
              <a:rPr lang="en-US" sz="2400" b="1" dirty="0"/>
              <a:t>” </a:t>
            </a:r>
            <a:r>
              <a:rPr lang="en-US" sz="2400" b="1" dirty="0" smtClean="0"/>
              <a:t> (</a:t>
            </a:r>
            <a:r>
              <a:rPr lang="en-US" sz="2400" b="1" dirty="0">
                <a:solidFill>
                  <a:srgbClr val="C00000"/>
                </a:solidFill>
              </a:rPr>
              <a:t>1 John 1:7b</a:t>
            </a:r>
            <a:r>
              <a:rPr lang="en-US" sz="2400" b="1" dirty="0"/>
              <a:t>).</a:t>
            </a:r>
          </a:p>
          <a:p>
            <a:pPr marL="0" indent="0">
              <a:buNone/>
            </a:pPr>
            <a:r>
              <a:rPr lang="en-US" sz="2400" b="1" dirty="0" smtClean="0"/>
              <a:t>-“</a:t>
            </a:r>
            <a:r>
              <a:rPr lang="en-US" sz="2400" b="1" i="1" dirty="0"/>
              <a:t>And from Jesus Christ, who is the faithful witness, and the first begotten of the dead, and the prince of the kings of the earth. Unto him that loved us, and </a:t>
            </a:r>
            <a:r>
              <a:rPr lang="en-US" sz="2400" b="1" i="1" dirty="0">
                <a:solidFill>
                  <a:srgbClr val="FF0000"/>
                </a:solidFill>
              </a:rPr>
              <a:t>washed us from our sins in his own blood</a:t>
            </a:r>
            <a:r>
              <a:rPr lang="en-US" sz="2400" b="1" dirty="0"/>
              <a:t>” (</a:t>
            </a:r>
            <a:r>
              <a:rPr lang="en-US" sz="2400" b="1" dirty="0">
                <a:solidFill>
                  <a:srgbClr val="C00000"/>
                </a:solidFill>
              </a:rPr>
              <a:t>Revelation 1:5</a:t>
            </a:r>
            <a:r>
              <a:rPr lang="en-US" sz="2400" b="1" dirty="0"/>
              <a:t>).  </a:t>
            </a:r>
          </a:p>
          <a:p>
            <a:pPr marL="0" indent="0">
              <a:buNone/>
            </a:pPr>
            <a:endParaRPr lang="en-US" dirty="0"/>
          </a:p>
        </p:txBody>
      </p:sp>
    </p:spTree>
    <p:extLst>
      <p:ext uri="{BB962C8B-B14F-4D97-AF65-F5344CB8AC3E}">
        <p14:creationId xmlns:p14="http://schemas.microsoft.com/office/powerpoint/2010/main" val="965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3097" y="1362099"/>
            <a:ext cx="8646969" cy="3880773"/>
          </a:xfrm>
        </p:spPr>
        <p:txBody>
          <a:bodyPr>
            <a:normAutofit fontScale="92500"/>
          </a:bodyPr>
          <a:lstStyle/>
          <a:p>
            <a:pPr marL="0" indent="0">
              <a:buNone/>
            </a:pPr>
            <a:r>
              <a:rPr lang="en-US" sz="3000" b="1" dirty="0">
                <a:solidFill>
                  <a:srgbClr val="7030A0"/>
                </a:solidFill>
                <a:effectLst>
                  <a:outerShdw dist="35941" dir="2700000" sy="50000" kx="2115830" algn="bl">
                    <a:srgbClr val="C0C0C0">
                      <a:alpha val="80000"/>
                    </a:srgbClr>
                  </a:outerShdw>
                </a:effectLst>
                <a:latin typeface="Arial Black" panose="020B0A04020102020204" pitchFamily="34" charset="0"/>
              </a:rPr>
              <a:t>5d12) The analysis of the phrase “</a:t>
            </a:r>
            <a:r>
              <a:rPr lang="en-US" sz="3000" b="1" dirty="0">
                <a:solidFill>
                  <a:srgbClr val="C00000"/>
                </a:solidFill>
                <a:effectLst>
                  <a:outerShdw dist="35941" dir="2700000" sy="50000" kx="2115830" algn="bl">
                    <a:srgbClr val="C0C0C0">
                      <a:alpha val="80000"/>
                    </a:srgbClr>
                  </a:outerShdw>
                </a:effectLst>
                <a:latin typeface="Arial Black" panose="020B0A04020102020204" pitchFamily="34" charset="0"/>
              </a:rPr>
              <a:t>the born again believer’s total obedience to God’s Word</a:t>
            </a:r>
            <a:r>
              <a:rPr lang="en-US" sz="30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 </a:t>
            </a:r>
            <a:endParaRPr lang="en-US" sz="30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400" b="1" dirty="0"/>
              <a:t>The phrase </a:t>
            </a:r>
            <a:r>
              <a:rPr lang="en-US" sz="2400" b="1" dirty="0">
                <a:solidFill>
                  <a:srgbClr val="C00000"/>
                </a:solidFill>
              </a:rPr>
              <a:t>“</a:t>
            </a:r>
            <a:r>
              <a:rPr lang="en-US" sz="2400" b="1" i="1" dirty="0">
                <a:solidFill>
                  <a:srgbClr val="C00000"/>
                </a:solidFill>
              </a:rPr>
              <a:t>As a result of the born again believer’s total obedience to God’s Word</a:t>
            </a:r>
            <a:r>
              <a:rPr lang="en-US" sz="2400" b="1" dirty="0">
                <a:solidFill>
                  <a:srgbClr val="C00000"/>
                </a:solidFill>
              </a:rPr>
              <a:t>” </a:t>
            </a:r>
            <a:r>
              <a:rPr lang="en-US" sz="2400" b="1" dirty="0"/>
              <a:t>is the twelfth part of the above definition of the </a:t>
            </a:r>
            <a:r>
              <a:rPr lang="en-US" sz="2400" b="1" i="1" dirty="0"/>
              <a:t>Holiness</a:t>
            </a:r>
            <a:r>
              <a:rPr lang="en-US" sz="2400" b="1" dirty="0"/>
              <a:t> of the born again believer. This means that you shall only be able to live a victorious </a:t>
            </a:r>
            <a:r>
              <a:rPr lang="en-US" sz="2400" b="1" i="1" dirty="0"/>
              <a:t>Holy</a:t>
            </a:r>
            <a:r>
              <a:rPr lang="en-US" sz="2400" b="1" dirty="0"/>
              <a:t> life if and only if you obey The Word of God </a:t>
            </a:r>
            <a:r>
              <a:rPr lang="en-US" sz="2400" b="1" dirty="0">
                <a:solidFill>
                  <a:srgbClr val="FF0000"/>
                </a:solidFill>
              </a:rPr>
              <a:t>wholeheartedly in its entirety</a:t>
            </a:r>
            <a:r>
              <a:rPr lang="en-US" sz="2400" b="1" dirty="0"/>
              <a:t>. There are so many Scriptures that teach so, for instance; </a:t>
            </a:r>
            <a:r>
              <a:rPr lang="en-US" sz="2400" b="1" dirty="0">
                <a:solidFill>
                  <a:srgbClr val="FF0000"/>
                </a:solidFill>
              </a:rPr>
              <a:t>Leviticus 19:37 </a:t>
            </a:r>
            <a:r>
              <a:rPr lang="en-US" sz="2400" b="1" dirty="0"/>
              <a:t>and </a:t>
            </a:r>
            <a:r>
              <a:rPr lang="en-US" sz="2400" b="1" dirty="0">
                <a:solidFill>
                  <a:srgbClr val="FF0000"/>
                </a:solidFill>
              </a:rPr>
              <a:t>1 Samuel 15:22-23 </a:t>
            </a:r>
            <a:r>
              <a:rPr lang="en-US" sz="2400" b="1" dirty="0" smtClean="0">
                <a:solidFill>
                  <a:schemeClr val="tx1"/>
                </a:solidFill>
              </a:rPr>
              <a:t>in the next slide</a:t>
            </a:r>
            <a:r>
              <a:rPr lang="en-US" sz="2400" b="1" dirty="0" smtClean="0"/>
              <a:t>. </a:t>
            </a:r>
            <a:endParaRPr lang="en-US" sz="2400" b="1" dirty="0"/>
          </a:p>
          <a:p>
            <a:pPr marL="0" indent="0">
              <a:buNone/>
            </a:pPr>
            <a:endParaRPr lang="en-US" dirty="0"/>
          </a:p>
        </p:txBody>
      </p:sp>
    </p:spTree>
    <p:extLst>
      <p:ext uri="{BB962C8B-B14F-4D97-AF65-F5344CB8AC3E}">
        <p14:creationId xmlns:p14="http://schemas.microsoft.com/office/powerpoint/2010/main" val="279572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8100" y="1120461"/>
            <a:ext cx="8596668" cy="4816699"/>
          </a:xfrm>
        </p:spPr>
        <p:txBody>
          <a:bodyPr>
            <a:normAutofit fontScale="85000" lnSpcReduction="20000"/>
          </a:bodyPr>
          <a:lstStyle/>
          <a:p>
            <a:pPr marL="0" indent="0">
              <a:buNone/>
            </a:pP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1) Introduction </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to Lecture 2</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Topic</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2) Our Goal for Lecture </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2</a:t>
            </a:r>
            <a:endPar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3) Opening Prayer</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4) Our Opening Scripture</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5a) Some Synonyms of Holiness</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5b) The usage of some synonyms of Holiness together</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5c) The Meaning of the Holiness of the born again believer</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5d) The analysis of the above Meaning of Holiness</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5e) What Holiness is all </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about</a:t>
            </a:r>
          </a:p>
          <a:p>
            <a:pPr marL="0" indent="0">
              <a:buNone/>
            </a:pP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5f) Scriptures to keep in mind</a:t>
            </a:r>
            <a:endPar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6) Closing Scriptures</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7) Closing Prayer</a:t>
            </a:r>
          </a:p>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8) Lecture </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2 </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Questions</a:t>
            </a:r>
          </a:p>
          <a:p>
            <a:endParaRPr lang="en-US" dirty="0"/>
          </a:p>
        </p:txBody>
      </p:sp>
    </p:spTree>
    <p:extLst>
      <p:ext uri="{BB962C8B-B14F-4D97-AF65-F5344CB8AC3E}">
        <p14:creationId xmlns:p14="http://schemas.microsoft.com/office/powerpoint/2010/main" val="6529308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9005" y="1053005"/>
            <a:ext cx="8956065" cy="4587940"/>
          </a:xfrm>
        </p:spPr>
        <p:txBody>
          <a:bodyPr>
            <a:normAutofit/>
          </a:bodyPr>
          <a:lstStyle/>
          <a:p>
            <a:pPr marL="0" indent="0">
              <a:buNone/>
            </a:pPr>
            <a:r>
              <a:rPr lang="en-US" sz="2600" b="1" dirty="0"/>
              <a:t>-“</a:t>
            </a:r>
            <a:r>
              <a:rPr lang="en-US" sz="2600" b="1" i="1" dirty="0"/>
              <a:t>Therefore shall ye observe </a:t>
            </a:r>
            <a:r>
              <a:rPr lang="en-US" sz="2600" b="1" i="1" dirty="0">
                <a:solidFill>
                  <a:srgbClr val="FF0000"/>
                </a:solidFill>
              </a:rPr>
              <a:t>all my statutes</a:t>
            </a:r>
            <a:r>
              <a:rPr lang="en-US" sz="2600" b="1" i="1" dirty="0"/>
              <a:t>, and </a:t>
            </a:r>
            <a:r>
              <a:rPr lang="en-US" sz="2600" b="1" i="1" dirty="0" smtClean="0"/>
              <a:t>     </a:t>
            </a:r>
            <a:r>
              <a:rPr lang="en-US" sz="2600" b="1" i="1" dirty="0" smtClean="0">
                <a:solidFill>
                  <a:srgbClr val="FF0000"/>
                </a:solidFill>
              </a:rPr>
              <a:t>all </a:t>
            </a:r>
            <a:r>
              <a:rPr lang="en-US" sz="2600" b="1" i="1" dirty="0">
                <a:solidFill>
                  <a:srgbClr val="FF0000"/>
                </a:solidFill>
              </a:rPr>
              <a:t>my judgments</a:t>
            </a:r>
            <a:r>
              <a:rPr lang="en-US" sz="2600" b="1" i="1" dirty="0"/>
              <a:t>, </a:t>
            </a:r>
            <a:r>
              <a:rPr lang="en-US" sz="2600" b="1" i="1" dirty="0">
                <a:solidFill>
                  <a:srgbClr val="FF0000"/>
                </a:solidFill>
              </a:rPr>
              <a:t>and do them</a:t>
            </a:r>
            <a:r>
              <a:rPr lang="en-US" sz="2600" b="1" i="1" dirty="0"/>
              <a:t>: I am the LORD</a:t>
            </a:r>
            <a:r>
              <a:rPr lang="en-US" sz="2600" b="1" dirty="0"/>
              <a:t>” (Leviticus 19:37). </a:t>
            </a:r>
          </a:p>
          <a:p>
            <a:pPr marL="0" indent="0">
              <a:buNone/>
            </a:pPr>
            <a:r>
              <a:rPr lang="en-US" sz="2600" b="1" dirty="0"/>
              <a:t>-“</a:t>
            </a:r>
            <a:r>
              <a:rPr lang="en-US" sz="2600" b="1" i="1" baseline="30000" dirty="0"/>
              <a:t>22 </a:t>
            </a:r>
            <a:r>
              <a:rPr lang="en-US" sz="2600" b="1" i="1" dirty="0"/>
              <a:t>And Samuel said, Hath the LORD as great </a:t>
            </a:r>
            <a:r>
              <a:rPr lang="en-US" sz="2600" b="1" i="1" dirty="0" smtClean="0"/>
              <a:t>delight in </a:t>
            </a:r>
            <a:r>
              <a:rPr lang="en-US" sz="2600" b="1" i="1" dirty="0"/>
              <a:t>burnt offerings and sacrifices, as in obeying the voice of the LORD? </a:t>
            </a:r>
            <a:r>
              <a:rPr lang="en-US" sz="2600" b="1" i="1" dirty="0">
                <a:solidFill>
                  <a:srgbClr val="FF0000"/>
                </a:solidFill>
              </a:rPr>
              <a:t>Behold, to obey is better than sacrifice, </a:t>
            </a:r>
            <a:r>
              <a:rPr lang="en-US" sz="2600" b="1" i="1" dirty="0"/>
              <a:t>and to hearken than the fat of rams. </a:t>
            </a:r>
            <a:r>
              <a:rPr lang="en-US" sz="2600" b="1" i="1" baseline="30000" dirty="0"/>
              <a:t>23 </a:t>
            </a:r>
            <a:r>
              <a:rPr lang="en-US" sz="2600" b="1" i="1" dirty="0"/>
              <a:t>For </a:t>
            </a:r>
            <a:r>
              <a:rPr lang="en-US" sz="2600" b="1" i="1" dirty="0">
                <a:solidFill>
                  <a:srgbClr val="FF0000"/>
                </a:solidFill>
              </a:rPr>
              <a:t>rebellion is as the sin of witchcraft</a:t>
            </a:r>
            <a:r>
              <a:rPr lang="en-US" sz="2600" b="1" i="1" dirty="0"/>
              <a:t>, and </a:t>
            </a:r>
            <a:r>
              <a:rPr lang="en-US" sz="2600" b="1" i="1" dirty="0">
                <a:solidFill>
                  <a:srgbClr val="FF0000"/>
                </a:solidFill>
              </a:rPr>
              <a:t>stubbornness is as iniquity and idolatry</a:t>
            </a:r>
            <a:r>
              <a:rPr lang="en-US" sz="2600" b="1" i="1" dirty="0"/>
              <a:t>. </a:t>
            </a:r>
            <a:r>
              <a:rPr lang="en-US" sz="2600" b="1" i="1" u="sng" dirty="0">
                <a:solidFill>
                  <a:srgbClr val="FF0000"/>
                </a:solidFill>
              </a:rPr>
              <a:t>Because thou hast rejected the word of the LORD, he hath also rejected thee from being king</a:t>
            </a:r>
            <a:r>
              <a:rPr lang="en-US" sz="2600" b="1" dirty="0" smtClean="0"/>
              <a:t>”            (</a:t>
            </a:r>
            <a:r>
              <a:rPr lang="en-US" sz="2600" b="1" dirty="0"/>
              <a:t>1 Samuel 15:22-23). </a:t>
            </a:r>
          </a:p>
          <a:p>
            <a:pPr marL="0" indent="0">
              <a:buNone/>
            </a:pPr>
            <a:endParaRPr lang="en-US" sz="2400" dirty="0"/>
          </a:p>
        </p:txBody>
      </p:sp>
    </p:spTree>
    <p:extLst>
      <p:ext uri="{BB962C8B-B14F-4D97-AF65-F5344CB8AC3E}">
        <p14:creationId xmlns:p14="http://schemas.microsoft.com/office/powerpoint/2010/main" val="14538275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9160" y="1413615"/>
            <a:ext cx="8596668" cy="3880773"/>
          </a:xfrm>
        </p:spPr>
        <p:txBody>
          <a:bodyPr/>
          <a:lstStyle/>
          <a:p>
            <a:pPr marL="0" indent="0">
              <a:buNone/>
            </a:pP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5d13) The analysis of the phrase “</a:t>
            </a:r>
            <a:r>
              <a:rPr lang="en-US" sz="2400" b="1" dirty="0">
                <a:solidFill>
                  <a:srgbClr val="C00000"/>
                </a:solidFill>
                <a:effectLst>
                  <a:outerShdw dist="35941" dir="2700000" sy="50000" kx="2115830" algn="bl">
                    <a:srgbClr val="C0C0C0">
                      <a:alpha val="80000"/>
                    </a:srgbClr>
                  </a:outerShdw>
                </a:effectLst>
                <a:latin typeface="Arial Black" panose="020B0A04020102020204" pitchFamily="34" charset="0"/>
              </a:rPr>
              <a:t>all the days </a:t>
            </a:r>
            <a:r>
              <a:rPr lang="en-US" sz="24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    of </a:t>
            </a:r>
            <a:r>
              <a:rPr lang="en-US" sz="2400" b="1" dirty="0">
                <a:solidFill>
                  <a:srgbClr val="C00000"/>
                </a:solidFill>
                <a:effectLst>
                  <a:outerShdw dist="35941" dir="2700000" sy="50000" kx="2115830" algn="bl">
                    <a:srgbClr val="C0C0C0">
                      <a:alpha val="80000"/>
                    </a:srgbClr>
                  </a:outerShdw>
                </a:effectLst>
                <a:latin typeface="Arial Black" panose="020B0A04020102020204" pitchFamily="34" charset="0"/>
              </a:rPr>
              <a:t>his/her life</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 in the above meaning of Holiness</a:t>
            </a:r>
            <a:b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br>
            <a:r>
              <a:rPr lang="en-US" sz="2400" b="1" dirty="0" smtClean="0"/>
              <a:t>The </a:t>
            </a:r>
            <a:r>
              <a:rPr lang="en-US" sz="2400" b="1" dirty="0"/>
              <a:t>phrase “</a:t>
            </a:r>
            <a:r>
              <a:rPr lang="en-US" sz="2400" b="1" i="1" dirty="0">
                <a:solidFill>
                  <a:srgbClr val="C00000"/>
                </a:solidFill>
              </a:rPr>
              <a:t>all the days of his/her life</a:t>
            </a:r>
            <a:r>
              <a:rPr lang="en-US" sz="2400" b="1" dirty="0"/>
              <a:t>” is the thirteenth part of the above definition of the </a:t>
            </a:r>
            <a:r>
              <a:rPr lang="en-US" sz="2400" b="1" i="1" dirty="0"/>
              <a:t>Holiness</a:t>
            </a:r>
            <a:r>
              <a:rPr lang="en-US" sz="2400" b="1" dirty="0"/>
              <a:t> of the born again believer. </a:t>
            </a:r>
            <a:r>
              <a:rPr lang="en-US" sz="2400" b="1" dirty="0">
                <a:solidFill>
                  <a:srgbClr val="C00000"/>
                </a:solidFill>
              </a:rPr>
              <a:t>This means that as a born again believer, your whole </a:t>
            </a:r>
            <a:r>
              <a:rPr lang="en-US" sz="2400" b="1" i="1" dirty="0">
                <a:solidFill>
                  <a:srgbClr val="C00000"/>
                </a:solidFill>
              </a:rPr>
              <a:t>Spirit</a:t>
            </a:r>
            <a:r>
              <a:rPr lang="en-US" sz="2400" b="1" dirty="0">
                <a:solidFill>
                  <a:srgbClr val="C00000"/>
                </a:solidFill>
              </a:rPr>
              <a:t>, </a:t>
            </a:r>
            <a:r>
              <a:rPr lang="en-US" sz="2400" b="1" i="1" dirty="0">
                <a:solidFill>
                  <a:srgbClr val="C00000"/>
                </a:solidFill>
              </a:rPr>
              <a:t>Soul</a:t>
            </a:r>
            <a:r>
              <a:rPr lang="en-US" sz="2400" b="1" dirty="0">
                <a:solidFill>
                  <a:srgbClr val="C00000"/>
                </a:solidFill>
              </a:rPr>
              <a:t>, and </a:t>
            </a:r>
            <a:r>
              <a:rPr lang="en-US" sz="2400" b="1" i="1" dirty="0">
                <a:solidFill>
                  <a:srgbClr val="C00000"/>
                </a:solidFill>
              </a:rPr>
              <a:t>Body</a:t>
            </a:r>
            <a:r>
              <a:rPr lang="en-US" sz="2400" b="1" dirty="0">
                <a:solidFill>
                  <a:srgbClr val="C00000"/>
                </a:solidFill>
              </a:rPr>
              <a:t> MUST ALWAYS be </a:t>
            </a:r>
            <a:r>
              <a:rPr lang="en-US" sz="2400" b="1" i="1" dirty="0">
                <a:solidFill>
                  <a:srgbClr val="C00000"/>
                </a:solidFill>
              </a:rPr>
              <a:t>Clean</a:t>
            </a:r>
            <a:r>
              <a:rPr lang="en-US" sz="2400" b="1" dirty="0">
                <a:solidFill>
                  <a:srgbClr val="C00000"/>
                </a:solidFill>
              </a:rPr>
              <a:t>, </a:t>
            </a:r>
            <a:r>
              <a:rPr lang="en-US" sz="2400" b="1" i="1" dirty="0">
                <a:solidFill>
                  <a:srgbClr val="C00000"/>
                </a:solidFill>
              </a:rPr>
              <a:t>Pure</a:t>
            </a:r>
            <a:r>
              <a:rPr lang="en-US" sz="2400" b="1" dirty="0">
                <a:solidFill>
                  <a:srgbClr val="C00000"/>
                </a:solidFill>
              </a:rPr>
              <a:t>, </a:t>
            </a:r>
            <a:r>
              <a:rPr lang="en-US" sz="2400" b="1" i="1" dirty="0">
                <a:solidFill>
                  <a:srgbClr val="C00000"/>
                </a:solidFill>
              </a:rPr>
              <a:t>Blameless</a:t>
            </a:r>
            <a:r>
              <a:rPr lang="en-US" sz="2400" b="1" dirty="0">
                <a:solidFill>
                  <a:srgbClr val="C00000"/>
                </a:solidFill>
              </a:rPr>
              <a:t> or </a:t>
            </a:r>
            <a:r>
              <a:rPr lang="en-US" sz="2400" b="1" i="1" dirty="0">
                <a:solidFill>
                  <a:srgbClr val="C00000"/>
                </a:solidFill>
              </a:rPr>
              <a:t>Spotless</a:t>
            </a:r>
            <a:r>
              <a:rPr lang="en-US" sz="2400" b="1" dirty="0">
                <a:solidFill>
                  <a:srgbClr val="C00000"/>
                </a:solidFill>
              </a:rPr>
              <a:t> every time and every day until you leave this world</a:t>
            </a:r>
            <a:r>
              <a:rPr lang="en-US" sz="2400" b="1" dirty="0"/>
              <a:t>.                                                                      </a:t>
            </a:r>
            <a:endParaRPr lang="en-US" sz="2400" b="1" dirty="0" smtClean="0"/>
          </a:p>
          <a:p>
            <a:pPr marL="0" indent="0">
              <a:buNone/>
            </a:pPr>
            <a:r>
              <a:rPr lang="en-US" sz="2400" b="1" dirty="0" smtClean="0"/>
              <a:t>In </a:t>
            </a:r>
            <a:r>
              <a:rPr lang="en-US" sz="2400" b="1" dirty="0"/>
              <a:t>other words, you are Holy when you are Holy daily and continually (</a:t>
            </a:r>
            <a:r>
              <a:rPr lang="en-US" sz="2400" b="1" dirty="0">
                <a:solidFill>
                  <a:srgbClr val="FF0000"/>
                </a:solidFill>
              </a:rPr>
              <a:t>Luke 1:74-75</a:t>
            </a:r>
            <a:r>
              <a:rPr lang="en-US" sz="2400" b="1" dirty="0"/>
              <a:t>; </a:t>
            </a:r>
            <a:r>
              <a:rPr lang="en-US" sz="2400" b="1" dirty="0">
                <a:solidFill>
                  <a:srgbClr val="FF0000"/>
                </a:solidFill>
              </a:rPr>
              <a:t>1 Thessalonians 5:23b</a:t>
            </a:r>
            <a:r>
              <a:rPr lang="en-US" sz="2400" b="1" dirty="0"/>
              <a:t>).</a:t>
            </a:r>
          </a:p>
          <a:p>
            <a:pPr marL="0" indent="0">
              <a:buNone/>
            </a:pPr>
            <a:endParaRPr lang="en-US" dirty="0"/>
          </a:p>
        </p:txBody>
      </p:sp>
    </p:spTree>
    <p:extLst>
      <p:ext uri="{BB962C8B-B14F-4D97-AF65-F5344CB8AC3E}">
        <p14:creationId xmlns:p14="http://schemas.microsoft.com/office/powerpoint/2010/main" val="7478675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582" y="1426493"/>
            <a:ext cx="8596668" cy="4034149"/>
          </a:xfrm>
        </p:spPr>
        <p:txBody>
          <a:bodyPr>
            <a:noAutofit/>
          </a:bodyPr>
          <a:lstStyle/>
          <a:p>
            <a:r>
              <a:rPr lang="en-US" sz="2800" b="1" dirty="0" smtClean="0"/>
              <a:t>“</a:t>
            </a:r>
            <a:r>
              <a:rPr lang="en-US" sz="2800" b="1" i="1" baseline="30000" dirty="0"/>
              <a:t>74 </a:t>
            </a:r>
            <a:r>
              <a:rPr lang="en-US" sz="2800" b="1" i="1" dirty="0"/>
              <a:t>That he would grant unto us, that we being delivered out of the hand of our enemies might serve him without fear, </a:t>
            </a:r>
            <a:r>
              <a:rPr lang="en-US" sz="2800" b="1" i="1" baseline="30000" dirty="0"/>
              <a:t>75 </a:t>
            </a:r>
            <a:r>
              <a:rPr lang="en-US" sz="2800" b="1" i="1" dirty="0"/>
              <a:t>In holiness and righteousness before him, </a:t>
            </a:r>
            <a:r>
              <a:rPr lang="en-US" sz="2800" b="1" i="1" u="sng" dirty="0">
                <a:solidFill>
                  <a:srgbClr val="FF0000"/>
                </a:solidFill>
              </a:rPr>
              <a:t>all the days of our life</a:t>
            </a:r>
            <a:r>
              <a:rPr lang="en-US" sz="2800" b="1" dirty="0"/>
              <a:t>” (</a:t>
            </a:r>
            <a:r>
              <a:rPr lang="en-US" sz="2800" b="1" dirty="0">
                <a:solidFill>
                  <a:srgbClr val="C00000"/>
                </a:solidFill>
              </a:rPr>
              <a:t>Luke 1:74-75</a:t>
            </a:r>
            <a:r>
              <a:rPr lang="en-US" sz="2800" b="1" dirty="0"/>
              <a:t>).</a:t>
            </a:r>
          </a:p>
          <a:p>
            <a:r>
              <a:rPr lang="en-US" sz="2800" b="1" dirty="0" smtClean="0"/>
              <a:t>“</a:t>
            </a:r>
            <a:r>
              <a:rPr lang="en-US" sz="2800" b="1" i="1" dirty="0"/>
              <a:t>I pray God your whole spirit and soul and body </a:t>
            </a:r>
            <a:r>
              <a:rPr lang="en-US" sz="2800" b="1" i="1" u="sng" dirty="0">
                <a:solidFill>
                  <a:srgbClr val="FF0000"/>
                </a:solidFill>
              </a:rPr>
              <a:t>be preserved </a:t>
            </a:r>
            <a:r>
              <a:rPr lang="en-US" sz="2800" b="1" i="1" dirty="0"/>
              <a:t>blameless </a:t>
            </a:r>
            <a:r>
              <a:rPr lang="en-US" sz="2800" b="1" i="1" u="sng" dirty="0">
                <a:solidFill>
                  <a:srgbClr val="FF0000"/>
                </a:solidFill>
              </a:rPr>
              <a:t>unto the coming of our Lord Jesus Christ</a:t>
            </a:r>
            <a:r>
              <a:rPr lang="en-US" sz="2800" b="1" dirty="0" smtClean="0"/>
              <a:t>” (</a:t>
            </a:r>
            <a:r>
              <a:rPr lang="en-US" sz="2800" b="1" dirty="0">
                <a:solidFill>
                  <a:srgbClr val="C00000"/>
                </a:solidFill>
              </a:rPr>
              <a:t>1 Thessalonians 5:23b</a:t>
            </a:r>
            <a:r>
              <a:rPr lang="en-US" sz="2800" b="1" dirty="0"/>
              <a:t>).</a:t>
            </a:r>
          </a:p>
          <a:p>
            <a:pPr marL="0" indent="0">
              <a:buNone/>
            </a:pPr>
            <a:endParaRPr lang="en-US" sz="2800" b="1" dirty="0"/>
          </a:p>
        </p:txBody>
      </p:sp>
    </p:spTree>
    <p:extLst>
      <p:ext uri="{BB962C8B-B14F-4D97-AF65-F5344CB8AC3E}">
        <p14:creationId xmlns:p14="http://schemas.microsoft.com/office/powerpoint/2010/main" val="30503500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0371" y="1323461"/>
            <a:ext cx="8596668" cy="4085665"/>
          </a:xfrm>
        </p:spPr>
        <p:txBody>
          <a:bodyPr>
            <a:normAutofit fontScale="92500" lnSpcReduction="10000"/>
          </a:bodyPr>
          <a:lstStyle/>
          <a:p>
            <a:pPr marL="0" indent="0" algn="ctr">
              <a:buNone/>
            </a:pPr>
            <a:r>
              <a:rPr lang="en-US" sz="39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5e</a:t>
            </a:r>
            <a:r>
              <a:rPr lang="en-US" sz="3900" b="1" dirty="0">
                <a:solidFill>
                  <a:srgbClr val="7030A0"/>
                </a:solidFill>
                <a:effectLst>
                  <a:outerShdw dist="35941" dir="2700000" sy="50000" kx="2115830" algn="bl">
                    <a:srgbClr val="C0C0C0">
                      <a:alpha val="80000"/>
                    </a:srgbClr>
                  </a:outerShdw>
                </a:effectLst>
                <a:latin typeface="Arial Black" panose="020B0A04020102020204" pitchFamily="34" charset="0"/>
              </a:rPr>
              <a:t>) What Holiness is all </a:t>
            </a:r>
            <a:r>
              <a:rPr lang="en-US" sz="39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about</a:t>
            </a:r>
          </a:p>
          <a:p>
            <a:pPr marL="0" indent="0">
              <a:buNone/>
            </a:pPr>
            <a:r>
              <a:rPr lang="en-US" sz="2800" b="1" dirty="0"/>
              <a:t>-We have seen in this Lecture that the Holiness of the born again believer is all about the </a:t>
            </a:r>
            <a:r>
              <a:rPr lang="en-US" sz="2800" b="1" dirty="0">
                <a:solidFill>
                  <a:srgbClr val="FF0000"/>
                </a:solidFill>
              </a:rPr>
              <a:t>Biblical</a:t>
            </a:r>
            <a:r>
              <a:rPr lang="en-US" sz="2800" b="1" dirty="0"/>
              <a:t> </a:t>
            </a:r>
            <a:r>
              <a:rPr lang="en-US" sz="2800" b="1" dirty="0">
                <a:solidFill>
                  <a:srgbClr val="C00000"/>
                </a:solidFill>
              </a:rPr>
              <a:t>Cleanness, Purity, Blamelessness or Spotlessness</a:t>
            </a:r>
            <a:r>
              <a:rPr lang="en-US" sz="2800" b="1" dirty="0"/>
              <a:t> of the born again believer’s </a:t>
            </a:r>
            <a:r>
              <a:rPr lang="en-US" sz="2800" b="1" dirty="0">
                <a:solidFill>
                  <a:srgbClr val="C00000"/>
                </a:solidFill>
              </a:rPr>
              <a:t>whole</a:t>
            </a:r>
            <a:r>
              <a:rPr lang="en-US" sz="2800" b="1" dirty="0"/>
              <a:t> </a:t>
            </a:r>
            <a:r>
              <a:rPr lang="en-US" sz="2800" b="1" u="sng" dirty="0">
                <a:solidFill>
                  <a:srgbClr val="C00000"/>
                </a:solidFill>
              </a:rPr>
              <a:t>Spirit</a:t>
            </a:r>
            <a:r>
              <a:rPr lang="en-US" sz="2800" b="1" dirty="0">
                <a:solidFill>
                  <a:srgbClr val="C00000"/>
                </a:solidFill>
              </a:rPr>
              <a:t>, </a:t>
            </a:r>
            <a:r>
              <a:rPr lang="en-US" sz="2800" b="1" u="sng" dirty="0">
                <a:solidFill>
                  <a:srgbClr val="C00000"/>
                </a:solidFill>
              </a:rPr>
              <a:t>Soul</a:t>
            </a:r>
            <a:r>
              <a:rPr lang="en-US" sz="2800" b="1" dirty="0">
                <a:solidFill>
                  <a:srgbClr val="C00000"/>
                </a:solidFill>
              </a:rPr>
              <a:t>, and </a:t>
            </a:r>
            <a:r>
              <a:rPr lang="en-US" sz="2800" b="1" u="sng" dirty="0">
                <a:solidFill>
                  <a:srgbClr val="C00000"/>
                </a:solidFill>
              </a:rPr>
              <a:t>Body</a:t>
            </a:r>
            <a:r>
              <a:rPr lang="en-US" sz="2800" b="1" dirty="0">
                <a:solidFill>
                  <a:srgbClr val="C00000"/>
                </a:solidFill>
              </a:rPr>
              <a:t> </a:t>
            </a:r>
            <a:r>
              <a:rPr lang="en-US" sz="2800" b="1" dirty="0"/>
              <a:t>(Ephesians 5:27; 1 Thessalonians 5:23b). </a:t>
            </a:r>
          </a:p>
          <a:p>
            <a:pPr marL="0" indent="0">
              <a:buNone/>
            </a:pPr>
            <a:r>
              <a:rPr lang="en-US" sz="2800" b="1" dirty="0"/>
              <a:t>-Therefore; “</a:t>
            </a:r>
            <a:r>
              <a:rPr lang="en-US" sz="2800" b="1" i="1" dirty="0"/>
              <a:t>Take heed unto thyself, and unto the doctrine; </a:t>
            </a:r>
            <a:r>
              <a:rPr lang="en-US" sz="2800" b="1" i="1" dirty="0">
                <a:solidFill>
                  <a:srgbClr val="C00000"/>
                </a:solidFill>
              </a:rPr>
              <a:t>continue</a:t>
            </a:r>
            <a:r>
              <a:rPr lang="en-US" sz="2800" b="1" i="1" dirty="0"/>
              <a:t> in them: for in doing this thou shalt both save thyself, and them that hear thee</a:t>
            </a:r>
            <a:r>
              <a:rPr lang="en-US" sz="2800" b="1" dirty="0"/>
              <a:t>” </a:t>
            </a:r>
            <a:r>
              <a:rPr lang="en-US" sz="2800" b="1" dirty="0" smtClean="0"/>
              <a:t>  (</a:t>
            </a:r>
            <a:r>
              <a:rPr lang="en-US" sz="2800" b="1" dirty="0"/>
              <a:t>1 Timothy 4:16).</a:t>
            </a:r>
          </a:p>
          <a:p>
            <a:pPr marL="0" indent="0">
              <a:buNone/>
            </a:pPr>
            <a:endParaRPr lang="en-US" dirty="0"/>
          </a:p>
        </p:txBody>
      </p:sp>
    </p:spTree>
    <p:extLst>
      <p:ext uri="{BB962C8B-B14F-4D97-AF65-F5344CB8AC3E}">
        <p14:creationId xmlns:p14="http://schemas.microsoft.com/office/powerpoint/2010/main" val="5671442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3401" y="1529524"/>
            <a:ext cx="8596668" cy="3880773"/>
          </a:xfrm>
        </p:spPr>
        <p:txBody>
          <a:bodyPr>
            <a:normAutofit lnSpcReduction="10000"/>
          </a:bodyPr>
          <a:lstStyle/>
          <a:p>
            <a:pPr marL="0" indent="0" algn="ctr">
              <a:buNone/>
            </a:pPr>
            <a:r>
              <a:rPr lang="en-US" sz="3600" b="1" dirty="0">
                <a:solidFill>
                  <a:srgbClr val="FF0000"/>
                </a:solidFill>
                <a:effectLst>
                  <a:outerShdw dist="35941" dir="2700000" sy="50000" kx="2115830" algn="bl">
                    <a:srgbClr val="C0C0C0">
                      <a:alpha val="80000"/>
                    </a:srgbClr>
                  </a:outerShdw>
                </a:effectLst>
                <a:latin typeface="Arial Black" panose="020B0A04020102020204" pitchFamily="34" charset="0"/>
              </a:rPr>
              <a:t>So what is Holiness</a:t>
            </a:r>
            <a:r>
              <a:rPr lang="en-US" sz="3600" b="1" dirty="0" smtClean="0">
                <a:solidFill>
                  <a:srgbClr val="FF0000"/>
                </a:solidFill>
                <a:effectLst>
                  <a:outerShdw dist="35941" dir="2700000" sy="50000" kx="2115830" algn="bl">
                    <a:srgbClr val="C0C0C0">
                      <a:alpha val="80000"/>
                    </a:srgbClr>
                  </a:outerShdw>
                </a:effectLst>
                <a:latin typeface="Arial Black" panose="020B0A04020102020204" pitchFamily="34" charset="0"/>
              </a:rPr>
              <a:t>?</a:t>
            </a:r>
          </a:p>
          <a:p>
            <a:r>
              <a:rPr lang="en-US" sz="2400" b="1" dirty="0" smtClean="0">
                <a:solidFill>
                  <a:srgbClr val="0070C0"/>
                </a:solidFill>
                <a:effectLst>
                  <a:outerShdw dist="35941" dir="2700000" sy="50000" kx="2115830" algn="bl">
                    <a:srgbClr val="C0C0C0">
                      <a:alpha val="80000"/>
                    </a:srgbClr>
                  </a:outerShdw>
                </a:effectLst>
                <a:latin typeface="Arial Black" panose="020B0A04020102020204" pitchFamily="34" charset="0"/>
              </a:rPr>
              <a:t>Holiness </a:t>
            </a:r>
            <a:r>
              <a:rPr lang="en-US" sz="2400" b="1" dirty="0">
                <a:solidFill>
                  <a:srgbClr val="0070C0"/>
                </a:solidFill>
                <a:effectLst>
                  <a:outerShdw dist="35941" dir="2700000" sy="50000" kx="2115830" algn="bl">
                    <a:srgbClr val="C0C0C0">
                      <a:alpha val="80000"/>
                    </a:srgbClr>
                  </a:outerShdw>
                </a:effectLst>
                <a:latin typeface="Arial Black" panose="020B0A04020102020204" pitchFamily="34" charset="0"/>
              </a:rPr>
              <a:t>is the </a:t>
            </a:r>
            <a:r>
              <a:rPr lang="en-US" sz="2400" b="1" u="sng" dirty="0">
                <a:solidFill>
                  <a:srgbClr val="0070C0"/>
                </a:solidFill>
                <a:effectLst>
                  <a:outerShdw dist="35941" dir="2700000" sy="50000" kx="2115830" algn="bl">
                    <a:srgbClr val="C0C0C0">
                      <a:alpha val="80000"/>
                    </a:srgbClr>
                  </a:outerShdw>
                </a:effectLst>
                <a:latin typeface="Arial Black" panose="020B0A04020102020204" pitchFamily="34" charset="0"/>
              </a:rPr>
              <a:t>Biblical </a:t>
            </a:r>
            <a:r>
              <a:rPr lang="en-US" sz="2400" b="1" u="sng" dirty="0">
                <a:solidFill>
                  <a:srgbClr val="FF0000"/>
                </a:solidFill>
                <a:effectLst>
                  <a:outerShdw dist="35941" dir="2700000" sy="50000" kx="2115830" algn="bl">
                    <a:srgbClr val="C0C0C0">
                      <a:alpha val="80000"/>
                    </a:srgbClr>
                  </a:outerShdw>
                </a:effectLst>
                <a:latin typeface="Arial Black" panose="020B0A04020102020204" pitchFamily="34" charset="0"/>
              </a:rPr>
              <a:t>Cleanness</a:t>
            </a:r>
            <a:r>
              <a:rPr lang="en-US" sz="2400" b="1" u="sng" dirty="0">
                <a:solidFill>
                  <a:srgbClr val="0070C0"/>
                </a:solidFill>
                <a:effectLst>
                  <a:outerShdw dist="35941" dir="2700000" sy="50000" kx="2115830" algn="bl">
                    <a:srgbClr val="C0C0C0">
                      <a:alpha val="80000"/>
                    </a:srgbClr>
                  </a:outerShdw>
                </a:effectLst>
                <a:latin typeface="Arial Black" panose="020B0A04020102020204" pitchFamily="34" charset="0"/>
              </a:rPr>
              <a:t> of the whole Spirit, Soul, and Body</a:t>
            </a:r>
            <a:r>
              <a:rPr lang="en-US" sz="2400" b="1" dirty="0">
                <a:solidFill>
                  <a:srgbClr val="0070C0"/>
                </a:solidFill>
                <a:effectLst>
                  <a:outerShdw dist="35941" dir="2700000" sy="50000" kx="2115830" algn="bl">
                    <a:srgbClr val="C0C0C0">
                      <a:alpha val="80000"/>
                    </a:srgbClr>
                  </a:outerShdw>
                </a:effectLst>
                <a:latin typeface="Arial Black" panose="020B0A04020102020204" pitchFamily="34" charset="0"/>
              </a:rPr>
              <a:t>.</a:t>
            </a:r>
          </a:p>
          <a:p>
            <a:r>
              <a:rPr lang="en-US" sz="2400" b="1" dirty="0">
                <a:solidFill>
                  <a:srgbClr val="C00000"/>
                </a:solidFill>
                <a:effectLst>
                  <a:outerShdw dist="35941" dir="2700000" sy="50000" kx="2115830" algn="bl">
                    <a:srgbClr val="C0C0C0">
                      <a:alpha val="80000"/>
                    </a:srgbClr>
                  </a:outerShdw>
                </a:effectLst>
                <a:latin typeface="Arial Black" panose="020B0A04020102020204" pitchFamily="34" charset="0"/>
              </a:rPr>
              <a:t>Holiness is the </a:t>
            </a:r>
            <a:r>
              <a:rPr lang="en-US" sz="2400" b="1" u="sng" dirty="0">
                <a:solidFill>
                  <a:srgbClr val="C00000"/>
                </a:solidFill>
                <a:effectLst>
                  <a:outerShdw dist="35941" dir="2700000" sy="50000" kx="2115830" algn="bl">
                    <a:srgbClr val="C0C0C0">
                      <a:alpha val="80000"/>
                    </a:srgbClr>
                  </a:outerShdw>
                </a:effectLst>
                <a:latin typeface="Arial Black" panose="020B0A04020102020204" pitchFamily="34" charset="0"/>
              </a:rPr>
              <a:t>Biblical </a:t>
            </a:r>
            <a:r>
              <a:rPr lang="en-US" sz="2400" b="1" u="sng" dirty="0">
                <a:solidFill>
                  <a:srgbClr val="7030A0"/>
                </a:solidFill>
                <a:effectLst>
                  <a:outerShdw dist="35941" dir="2700000" sy="50000" kx="2115830" algn="bl">
                    <a:srgbClr val="C0C0C0">
                      <a:alpha val="80000"/>
                    </a:srgbClr>
                  </a:outerShdw>
                </a:effectLst>
                <a:latin typeface="Arial Black" panose="020B0A04020102020204" pitchFamily="34" charset="0"/>
              </a:rPr>
              <a:t>Purity</a:t>
            </a:r>
            <a:r>
              <a:rPr lang="en-US" sz="2400" b="1" u="sng" dirty="0">
                <a:solidFill>
                  <a:srgbClr val="C00000"/>
                </a:solidFill>
                <a:effectLst>
                  <a:outerShdw dist="35941" dir="2700000" sy="50000" kx="2115830" algn="bl">
                    <a:srgbClr val="C0C0C0">
                      <a:alpha val="80000"/>
                    </a:srgbClr>
                  </a:outerShdw>
                </a:effectLst>
                <a:latin typeface="Arial Black" panose="020B0A04020102020204" pitchFamily="34" charset="0"/>
              </a:rPr>
              <a:t> of the whole Spirit, Soul, and Body</a:t>
            </a:r>
            <a:r>
              <a:rPr lang="en-US" sz="2400" b="1" dirty="0">
                <a:solidFill>
                  <a:srgbClr val="C00000"/>
                </a:solidFill>
                <a:effectLst>
                  <a:outerShdw dist="35941" dir="2700000" sy="50000" kx="2115830" algn="bl">
                    <a:srgbClr val="C0C0C0">
                      <a:alpha val="80000"/>
                    </a:srgbClr>
                  </a:outerShdw>
                </a:effectLst>
                <a:latin typeface="Arial Black" panose="020B0A04020102020204" pitchFamily="34" charset="0"/>
              </a:rPr>
              <a:t>.</a:t>
            </a:r>
          </a:p>
          <a:p>
            <a:r>
              <a:rPr lang="en-US" sz="2400" b="1" dirty="0">
                <a:solidFill>
                  <a:srgbClr val="FF0000"/>
                </a:solidFill>
                <a:effectLst>
                  <a:outerShdw dist="35941" dir="2700000" sy="50000" kx="2115830" algn="bl">
                    <a:srgbClr val="C0C0C0">
                      <a:alpha val="80000"/>
                    </a:srgbClr>
                  </a:outerShdw>
                </a:effectLst>
                <a:latin typeface="Arial Black" panose="020B0A04020102020204" pitchFamily="34" charset="0"/>
              </a:rPr>
              <a:t>Holiness is the </a:t>
            </a:r>
            <a:r>
              <a:rPr lang="en-US" sz="2400" b="1" u="sng" dirty="0">
                <a:solidFill>
                  <a:srgbClr val="FF0000"/>
                </a:solidFill>
                <a:effectLst>
                  <a:outerShdw dist="35941" dir="2700000" sy="50000" kx="2115830" algn="bl">
                    <a:srgbClr val="C0C0C0">
                      <a:alpha val="80000"/>
                    </a:srgbClr>
                  </a:outerShdw>
                </a:effectLst>
                <a:latin typeface="Arial Black" panose="020B0A04020102020204" pitchFamily="34" charset="0"/>
              </a:rPr>
              <a:t>Biblical </a:t>
            </a:r>
            <a:r>
              <a:rPr lang="en-US" sz="2400" b="1" u="sng" dirty="0">
                <a:solidFill>
                  <a:srgbClr val="002060"/>
                </a:solidFill>
                <a:effectLst>
                  <a:outerShdw dist="35941" dir="2700000" sy="50000" kx="2115830" algn="bl">
                    <a:srgbClr val="C0C0C0">
                      <a:alpha val="80000"/>
                    </a:srgbClr>
                  </a:outerShdw>
                </a:effectLst>
                <a:latin typeface="Arial Black" panose="020B0A04020102020204" pitchFamily="34" charset="0"/>
              </a:rPr>
              <a:t>Blameless</a:t>
            </a:r>
            <a:r>
              <a:rPr lang="en-US" sz="2400" b="1" u="sng" dirty="0">
                <a:solidFill>
                  <a:srgbClr val="FF0000"/>
                </a:solidFill>
                <a:effectLst>
                  <a:outerShdw dist="35941" dir="2700000" sy="50000" kx="2115830" algn="bl">
                    <a:srgbClr val="C0C0C0">
                      <a:alpha val="80000"/>
                    </a:srgbClr>
                  </a:outerShdw>
                </a:effectLst>
                <a:latin typeface="Arial Black" panose="020B0A04020102020204" pitchFamily="34" charset="0"/>
              </a:rPr>
              <a:t> of the whole Spirit, Soul, and Body</a:t>
            </a:r>
            <a:r>
              <a:rPr lang="en-US" sz="2400" b="1" dirty="0">
                <a:solidFill>
                  <a:srgbClr val="FF0000"/>
                </a:solidFill>
                <a:effectLst>
                  <a:outerShdw dist="35941" dir="2700000" sy="50000" kx="2115830" algn="bl">
                    <a:srgbClr val="C0C0C0">
                      <a:alpha val="80000"/>
                    </a:srgbClr>
                  </a:outerShdw>
                </a:effectLst>
                <a:latin typeface="Arial Black" panose="020B0A04020102020204" pitchFamily="34" charset="0"/>
              </a:rPr>
              <a:t>.</a:t>
            </a:r>
          </a:p>
          <a:p>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Holiness is the </a:t>
            </a:r>
            <a:r>
              <a:rPr lang="en-US" sz="2400" b="1" u="sng" dirty="0">
                <a:solidFill>
                  <a:srgbClr val="7030A0"/>
                </a:solidFill>
                <a:effectLst>
                  <a:outerShdw dist="35941" dir="2700000" sy="50000" kx="2115830" algn="bl">
                    <a:srgbClr val="C0C0C0">
                      <a:alpha val="80000"/>
                    </a:srgbClr>
                  </a:outerShdw>
                </a:effectLst>
                <a:latin typeface="Arial Black" panose="020B0A04020102020204" pitchFamily="34" charset="0"/>
              </a:rPr>
              <a:t>Biblical </a:t>
            </a:r>
            <a:r>
              <a:rPr lang="en-US" sz="2400" b="1" u="sng" dirty="0">
                <a:solidFill>
                  <a:srgbClr val="FF0000"/>
                </a:solidFill>
                <a:effectLst>
                  <a:outerShdw dist="35941" dir="2700000" sy="50000" kx="2115830" algn="bl">
                    <a:srgbClr val="C0C0C0">
                      <a:alpha val="80000"/>
                    </a:srgbClr>
                  </a:outerShdw>
                </a:effectLst>
                <a:latin typeface="Arial Black" panose="020B0A04020102020204" pitchFamily="34" charset="0"/>
              </a:rPr>
              <a:t>Spotlessness</a:t>
            </a:r>
            <a:r>
              <a:rPr lang="en-US" sz="2400" b="1" u="sng" dirty="0">
                <a:solidFill>
                  <a:srgbClr val="7030A0"/>
                </a:solidFill>
                <a:effectLst>
                  <a:outerShdw dist="35941" dir="2700000" sy="50000" kx="2115830" algn="bl">
                    <a:srgbClr val="C0C0C0">
                      <a:alpha val="80000"/>
                    </a:srgbClr>
                  </a:outerShdw>
                </a:effectLst>
                <a:latin typeface="Arial Black" panose="020B0A04020102020204" pitchFamily="34" charset="0"/>
              </a:rPr>
              <a:t> of the whole Spirit, Soul, and Body</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a:t>
            </a:r>
          </a:p>
          <a:p>
            <a:pPr marL="0" indent="0">
              <a:buNone/>
            </a:pPr>
            <a:endParaRPr lang="en-US" dirty="0"/>
          </a:p>
        </p:txBody>
      </p:sp>
    </p:spTree>
    <p:extLst>
      <p:ext uri="{BB962C8B-B14F-4D97-AF65-F5344CB8AC3E}">
        <p14:creationId xmlns:p14="http://schemas.microsoft.com/office/powerpoint/2010/main" val="18081431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190" y="1748465"/>
            <a:ext cx="8596668" cy="3880773"/>
          </a:xfrm>
        </p:spPr>
        <p:txBody>
          <a:bodyPr>
            <a:normAutofit/>
          </a:bodyPr>
          <a:lstStyle/>
          <a:p>
            <a:pPr marL="0" indent="0">
              <a:buNone/>
            </a:pPr>
            <a:r>
              <a:rPr lang="en-US" sz="4400" b="1" dirty="0" smtClean="0"/>
              <a:t>In a nutshell, Holiness is the </a:t>
            </a:r>
            <a:r>
              <a:rPr lang="en-US" sz="4400" b="1" dirty="0" smtClean="0">
                <a:solidFill>
                  <a:srgbClr val="FF0000"/>
                </a:solidFill>
              </a:rPr>
              <a:t>purity</a:t>
            </a:r>
            <a:r>
              <a:rPr lang="en-US" sz="4400" b="1" dirty="0" smtClean="0"/>
              <a:t> of </a:t>
            </a:r>
            <a:r>
              <a:rPr lang="en-US" sz="4400" b="1" dirty="0" smtClean="0">
                <a:solidFill>
                  <a:srgbClr val="7030A0"/>
                </a:solidFill>
              </a:rPr>
              <a:t>the whole spirit</a:t>
            </a:r>
            <a:r>
              <a:rPr lang="en-US" sz="4400" b="1" dirty="0" smtClean="0"/>
              <a:t>, </a:t>
            </a:r>
            <a:r>
              <a:rPr lang="en-US" sz="4400" b="1" dirty="0" smtClean="0">
                <a:solidFill>
                  <a:schemeClr val="accent5"/>
                </a:solidFill>
              </a:rPr>
              <a:t>the whole soul</a:t>
            </a:r>
            <a:r>
              <a:rPr lang="en-US" sz="4400" b="1" dirty="0" smtClean="0"/>
              <a:t>, and </a:t>
            </a:r>
            <a:r>
              <a:rPr lang="en-US" sz="4400" b="1" dirty="0" smtClean="0">
                <a:solidFill>
                  <a:schemeClr val="accent4"/>
                </a:solidFill>
              </a:rPr>
              <a:t>the whole body </a:t>
            </a:r>
            <a:r>
              <a:rPr lang="en-US" sz="4400" b="1" dirty="0" smtClean="0"/>
              <a:t>in the eyes of God Almighty.</a:t>
            </a:r>
            <a:endParaRPr lang="en-US" sz="4400" b="1" dirty="0"/>
          </a:p>
        </p:txBody>
      </p:sp>
    </p:spTree>
    <p:extLst>
      <p:ext uri="{BB962C8B-B14F-4D97-AF65-F5344CB8AC3E}">
        <p14:creationId xmlns:p14="http://schemas.microsoft.com/office/powerpoint/2010/main" val="27757531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553" y="1529525"/>
            <a:ext cx="8596668" cy="3880773"/>
          </a:xfrm>
        </p:spPr>
        <p:txBody>
          <a:bodyPr>
            <a:normAutofit lnSpcReduction="10000"/>
          </a:bodyPr>
          <a:lstStyle/>
          <a:p>
            <a:pPr marL="0" indent="0" algn="ctr">
              <a:buNone/>
            </a:pPr>
            <a:r>
              <a:rPr lang="en-US" sz="4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6 Closing Scriptures</a:t>
            </a:r>
          </a:p>
          <a:p>
            <a:pPr>
              <a:spcBef>
                <a:spcPts val="0"/>
              </a:spcBef>
            </a:pPr>
            <a:r>
              <a:rPr lang="en-US" sz="2800" b="1" dirty="0">
                <a:solidFill>
                  <a:srgbClr val="C00000"/>
                </a:solidFill>
              </a:rPr>
              <a:t>“</a:t>
            </a:r>
            <a:r>
              <a:rPr lang="en-US" sz="2800" b="1" i="1" dirty="0">
                <a:solidFill>
                  <a:srgbClr val="C00000"/>
                </a:solidFill>
              </a:rPr>
              <a:t>That he might present it to himself a glorious church, not having spot, or wrinkle, or any such thing; but that it should be holy and without blemish</a:t>
            </a:r>
            <a:r>
              <a:rPr lang="en-US" sz="2800" b="1" dirty="0">
                <a:solidFill>
                  <a:srgbClr val="C00000"/>
                </a:solidFill>
              </a:rPr>
              <a:t>” (Ephesians 5:27).</a:t>
            </a:r>
          </a:p>
          <a:p>
            <a:pPr>
              <a:spcBef>
                <a:spcPts val="0"/>
              </a:spcBef>
            </a:pPr>
            <a:r>
              <a:rPr lang="en-US" sz="2800" b="1" dirty="0">
                <a:solidFill>
                  <a:srgbClr val="FF0000"/>
                </a:solidFill>
              </a:rPr>
              <a:t>“</a:t>
            </a:r>
            <a:r>
              <a:rPr lang="en-US" sz="2800" b="1" i="1" dirty="0">
                <a:solidFill>
                  <a:srgbClr val="FF0000"/>
                </a:solidFill>
              </a:rPr>
              <a:t>I pray God your whole spirit and soul and body be preserved blameless unto the coming of our Lord Jesus Christ</a:t>
            </a:r>
            <a:r>
              <a:rPr lang="en-US" sz="2800" b="1" dirty="0">
                <a:solidFill>
                  <a:srgbClr val="FF0000"/>
                </a:solidFill>
              </a:rPr>
              <a:t>” </a:t>
            </a:r>
          </a:p>
          <a:p>
            <a:pPr marL="0" indent="0">
              <a:spcBef>
                <a:spcPts val="0"/>
              </a:spcBef>
              <a:buNone/>
            </a:pPr>
            <a:r>
              <a:rPr lang="en-US" sz="2800" b="1" dirty="0">
                <a:solidFill>
                  <a:srgbClr val="FF0000"/>
                </a:solidFill>
              </a:rPr>
              <a:t>   (1 Thessalonians 5:23b). </a:t>
            </a:r>
          </a:p>
          <a:p>
            <a:pPr marL="0" indent="0">
              <a:buNone/>
            </a:pPr>
            <a:endParaRPr lang="en-US" dirty="0"/>
          </a:p>
        </p:txBody>
      </p:sp>
    </p:spTree>
    <p:extLst>
      <p:ext uri="{BB962C8B-B14F-4D97-AF65-F5344CB8AC3E}">
        <p14:creationId xmlns:p14="http://schemas.microsoft.com/office/powerpoint/2010/main" val="9037985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7162" y="1496460"/>
            <a:ext cx="8596668" cy="3880773"/>
          </a:xfrm>
        </p:spPr>
        <p:txBody>
          <a:bodyPr>
            <a:normAutofit lnSpcReduction="10000"/>
          </a:bodyPr>
          <a:lstStyle/>
          <a:p>
            <a:pPr marL="0" indent="0" algn="ctr">
              <a:buNone/>
            </a:pPr>
            <a:r>
              <a:rPr lang="en-US" sz="4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7 </a:t>
            </a:r>
            <a:r>
              <a:rPr lang="en-US" sz="4400" b="1" dirty="0">
                <a:solidFill>
                  <a:srgbClr val="7030A0"/>
                </a:solidFill>
                <a:effectLst>
                  <a:outerShdw dist="35941" dir="2700000" sy="50000" kx="2115830" algn="bl">
                    <a:srgbClr val="C0C0C0">
                      <a:alpha val="80000"/>
                    </a:srgbClr>
                  </a:outerShdw>
                </a:effectLst>
                <a:latin typeface="Arial Black" panose="020B0A04020102020204" pitchFamily="34" charset="0"/>
              </a:rPr>
              <a:t>Closing </a:t>
            </a:r>
            <a:r>
              <a:rPr lang="en-US" sz="4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Prayer</a:t>
            </a:r>
          </a:p>
          <a:p>
            <a:r>
              <a:rPr lang="en-US" sz="2400" b="1" dirty="0"/>
              <a:t>Pray that you will henceforth </a:t>
            </a:r>
            <a:r>
              <a:rPr lang="en-US" sz="2400" b="1" dirty="0">
                <a:solidFill>
                  <a:srgbClr val="FF0000"/>
                </a:solidFill>
              </a:rPr>
              <a:t>do</a:t>
            </a:r>
            <a:r>
              <a:rPr lang="en-US" sz="2400" b="1" dirty="0"/>
              <a:t> that which is Clean, Pure, Blameless, Spotless, Holy or Right in the eyes of God Almighty </a:t>
            </a:r>
            <a:r>
              <a:rPr lang="en-US" sz="2400" b="1" dirty="0">
                <a:solidFill>
                  <a:srgbClr val="FF0000"/>
                </a:solidFill>
              </a:rPr>
              <a:t>in every area of your life</a:t>
            </a:r>
            <a:r>
              <a:rPr lang="en-US" sz="2400" b="1" dirty="0"/>
              <a:t> in the Mighty Name of Our Lord and Savior Jesus Christ.  </a:t>
            </a:r>
          </a:p>
          <a:p>
            <a:r>
              <a:rPr lang="en-US" sz="2400" b="1" dirty="0"/>
              <a:t>Pray that you will </a:t>
            </a:r>
            <a:r>
              <a:rPr lang="en-US" sz="2400" b="1" dirty="0">
                <a:solidFill>
                  <a:srgbClr val="FF0000"/>
                </a:solidFill>
              </a:rPr>
              <a:t>always be </a:t>
            </a:r>
            <a:r>
              <a:rPr lang="en-US" sz="2400" b="1" dirty="0"/>
              <a:t>Clean, Pure, Blameless, Spotless or Holy in the eyes of God Almighty</a:t>
            </a:r>
            <a:r>
              <a:rPr lang="en-US" sz="2400" b="1" dirty="0">
                <a:solidFill>
                  <a:srgbClr val="FF0000"/>
                </a:solidFill>
              </a:rPr>
              <a:t> in every area of life</a:t>
            </a:r>
            <a:r>
              <a:rPr lang="en-US" sz="2400" b="1" dirty="0"/>
              <a:t> all the days of your life here on earth in the Mighty Name of Our Lord and Savior Jesus Christ. Amen.  </a:t>
            </a:r>
          </a:p>
          <a:p>
            <a:pPr marL="0" indent="0">
              <a:buNone/>
            </a:pPr>
            <a:endParaRPr lang="en-US" sz="2400" b="1" dirty="0"/>
          </a:p>
        </p:txBody>
      </p:sp>
    </p:spTree>
    <p:extLst>
      <p:ext uri="{BB962C8B-B14F-4D97-AF65-F5344CB8AC3E}">
        <p14:creationId xmlns:p14="http://schemas.microsoft.com/office/powerpoint/2010/main" val="20800931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9846" y="655093"/>
            <a:ext cx="8596668" cy="5718412"/>
          </a:xfrm>
        </p:spPr>
        <p:txBody>
          <a:bodyPr>
            <a:normAutofit fontScale="55000" lnSpcReduction="20000"/>
          </a:bodyPr>
          <a:lstStyle/>
          <a:p>
            <a:pPr marL="0" indent="0">
              <a:buNone/>
            </a:pPr>
            <a:r>
              <a:rPr lang="en-US" sz="3600" b="1" dirty="0">
                <a:solidFill>
                  <a:srgbClr val="7030A0"/>
                </a:solidFill>
                <a:effectLst>
                  <a:outerShdw dist="35941" dir="2700000" sy="50000" kx="2115830" algn="bl">
                    <a:srgbClr val="C0C0C0">
                      <a:alpha val="80000"/>
                    </a:srgbClr>
                  </a:outerShdw>
                </a:effectLst>
                <a:latin typeface="Arial Black" panose="020B0A04020102020204" pitchFamily="34" charset="0"/>
              </a:rPr>
              <a:t>Two Questions at the end of each Lecture: </a:t>
            </a:r>
            <a:r>
              <a:rPr lang="en-US" sz="3600" b="1" dirty="0">
                <a:solidFill>
                  <a:srgbClr val="FF0000"/>
                </a:solidFill>
                <a:effectLst>
                  <a:outerShdw dist="35941" dir="2700000" sy="50000" kx="2115830" algn="bl">
                    <a:srgbClr val="C0C0C0">
                      <a:alpha val="80000"/>
                    </a:srgbClr>
                  </a:outerShdw>
                </a:effectLst>
                <a:latin typeface="Arial Black" panose="020B0A04020102020204" pitchFamily="34" charset="0"/>
              </a:rPr>
              <a:t>Win 200 </a:t>
            </a:r>
            <a:r>
              <a:rPr lang="en-US" sz="3600" b="1" dirty="0" smtClean="0">
                <a:solidFill>
                  <a:srgbClr val="FF0000"/>
                </a:solidFill>
                <a:effectLst>
                  <a:outerShdw dist="35941" dir="2700000" sy="50000" kx="2115830" algn="bl">
                    <a:srgbClr val="C0C0C0">
                      <a:alpha val="80000"/>
                    </a:srgbClr>
                  </a:outerShdw>
                </a:effectLst>
                <a:latin typeface="Arial Black" panose="020B0A04020102020204" pitchFamily="34" charset="0"/>
              </a:rPr>
              <a:t>USD</a:t>
            </a:r>
          </a:p>
          <a:p>
            <a:r>
              <a:rPr lang="en-US" sz="3600" b="1" dirty="0"/>
              <a:t>The Ministry will set </a:t>
            </a:r>
            <a:r>
              <a:rPr lang="en-US" sz="3600" b="1" dirty="0" smtClean="0"/>
              <a:t>300 </a:t>
            </a:r>
            <a:r>
              <a:rPr lang="en-US" sz="3600" b="1" dirty="0"/>
              <a:t>questions for the </a:t>
            </a:r>
            <a:r>
              <a:rPr lang="en-US" sz="3600" b="1" dirty="0" smtClean="0"/>
              <a:t>150 </a:t>
            </a:r>
            <a:r>
              <a:rPr lang="en-US" sz="3600" b="1" dirty="0"/>
              <a:t>Holiness Lectures.</a:t>
            </a:r>
          </a:p>
          <a:p>
            <a:r>
              <a:rPr lang="en-US" sz="3600" b="1" dirty="0"/>
              <a:t>Each Holiness Lecture has 2 multiple choice questions.</a:t>
            </a:r>
          </a:p>
          <a:p>
            <a:r>
              <a:rPr lang="en-US" sz="3600" b="1" dirty="0"/>
              <a:t>Each question has 6 choices (a to f) to choose from and only one is correct.</a:t>
            </a:r>
          </a:p>
          <a:p>
            <a:r>
              <a:rPr lang="en-US" sz="3600" b="1" dirty="0"/>
              <a:t>You are going to write down your answers to each question.</a:t>
            </a:r>
          </a:p>
          <a:p>
            <a:r>
              <a:rPr lang="en-US" sz="3600" b="1" dirty="0"/>
              <a:t>After the </a:t>
            </a:r>
            <a:r>
              <a:rPr lang="en-US" sz="3600" b="1" dirty="0" smtClean="0"/>
              <a:t>150</a:t>
            </a:r>
            <a:r>
              <a:rPr lang="en-US" sz="3600" b="1" baseline="30000" dirty="0" smtClean="0"/>
              <a:t>th</a:t>
            </a:r>
            <a:r>
              <a:rPr lang="en-US" sz="3600" b="1" dirty="0" smtClean="0"/>
              <a:t> </a:t>
            </a:r>
            <a:r>
              <a:rPr lang="en-US" sz="3600" b="1" dirty="0"/>
              <a:t>Holiness Lecture you will send your answers to all the </a:t>
            </a:r>
            <a:r>
              <a:rPr lang="en-US" sz="3600" b="1" dirty="0" smtClean="0"/>
              <a:t>300 </a:t>
            </a:r>
            <a:r>
              <a:rPr lang="en-US" sz="3600" b="1" dirty="0"/>
              <a:t>questions by E-mail to the Ministry and </a:t>
            </a:r>
            <a:r>
              <a:rPr lang="en-US" sz="3600" b="1" u="sng" dirty="0">
                <a:solidFill>
                  <a:srgbClr val="C00000"/>
                </a:solidFill>
              </a:rPr>
              <a:t>ANYONE who is the first to submit his/her answers with the highest marks will win 200 USD</a:t>
            </a:r>
            <a:r>
              <a:rPr lang="en-US" sz="3600" b="1" dirty="0"/>
              <a:t>. The Ministry will send the money to him/her through Western Union. </a:t>
            </a:r>
            <a:r>
              <a:rPr lang="en-US" sz="3600" b="1" dirty="0">
                <a:solidFill>
                  <a:srgbClr val="FF0000"/>
                </a:solidFill>
              </a:rPr>
              <a:t>The</a:t>
            </a:r>
            <a:r>
              <a:rPr lang="en-US" sz="3600" b="1" dirty="0"/>
              <a:t> </a:t>
            </a:r>
            <a:r>
              <a:rPr lang="en-US" sz="3600" b="1" dirty="0">
                <a:solidFill>
                  <a:srgbClr val="FF0000"/>
                </a:solidFill>
              </a:rPr>
              <a:t>amount might be </a:t>
            </a:r>
            <a:r>
              <a:rPr lang="en-US" sz="3600" b="1" dirty="0" smtClean="0">
                <a:solidFill>
                  <a:srgbClr val="FF0000"/>
                </a:solidFill>
              </a:rPr>
              <a:t>increased</a:t>
            </a:r>
            <a:r>
              <a:rPr lang="en-US" sz="3600" b="1" dirty="0" smtClean="0"/>
              <a:t>.</a:t>
            </a:r>
          </a:p>
          <a:p>
            <a:r>
              <a:rPr lang="en-US" sz="3600" b="1" dirty="0" smtClean="0"/>
              <a:t>Also anyone who scores more than 150 will receive a certificate.</a:t>
            </a:r>
          </a:p>
          <a:p>
            <a:r>
              <a:rPr lang="en-US" sz="3600" b="1" dirty="0" smtClean="0"/>
              <a:t> The E-mail address to be used to send your answers will be</a:t>
            </a:r>
            <a:r>
              <a:rPr lang="en-US" b="1" dirty="0" smtClean="0"/>
              <a:t>:                                                                                          </a:t>
            </a:r>
            <a:r>
              <a:rPr lang="en-US" sz="4400" b="1" dirty="0" smtClean="0">
                <a:solidFill>
                  <a:srgbClr val="FF0000"/>
                </a:solidFill>
              </a:rPr>
              <a:t>worldwidebws@gmail.com</a:t>
            </a:r>
          </a:p>
          <a:p>
            <a:r>
              <a:rPr lang="en-US" sz="3600" b="1" dirty="0" smtClean="0"/>
              <a:t>For </a:t>
            </a:r>
            <a:r>
              <a:rPr lang="en-US" sz="3600" b="1" dirty="0"/>
              <a:t>the moment prayerfully watch or listen to each Lecture, look for a book and pen, and write down any letter from a to f corresponding to your answer under each of the two questions under each Lecture.</a:t>
            </a:r>
          </a:p>
          <a:p>
            <a:pPr marL="0" indent="0">
              <a:buNone/>
            </a:pPr>
            <a:endParaRPr lang="en-US" dirty="0"/>
          </a:p>
        </p:txBody>
      </p:sp>
    </p:spTree>
    <p:extLst>
      <p:ext uri="{BB962C8B-B14F-4D97-AF65-F5344CB8AC3E}">
        <p14:creationId xmlns:p14="http://schemas.microsoft.com/office/powerpoint/2010/main" val="40291736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2928" y="750626"/>
            <a:ext cx="8596668" cy="5318031"/>
          </a:xfrm>
        </p:spPr>
        <p:txBody>
          <a:bodyPr>
            <a:normAutofit fontScale="92500" lnSpcReduction="10000"/>
          </a:bodyPr>
          <a:lstStyle/>
          <a:p>
            <a:pPr marL="0" indent="0">
              <a:buNone/>
            </a:pP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8 Lecture </a:t>
            </a:r>
            <a:r>
              <a:rPr lang="en-US" sz="2400" b="1" dirty="0">
                <a:solidFill>
                  <a:srgbClr val="7030A0"/>
                </a:solidFill>
                <a:effectLst>
                  <a:outerShdw dist="35941" dir="2700000" sy="50000" kx="2115830" algn="bl">
                    <a:srgbClr val="C0C0C0">
                      <a:alpha val="80000"/>
                    </a:srgbClr>
                  </a:outerShdw>
                </a:effectLst>
                <a:latin typeface="Arial Black" panose="020B0A04020102020204" pitchFamily="34" charset="0"/>
              </a:rPr>
              <a:t>2 </a:t>
            </a:r>
            <a:r>
              <a:rPr lang="en-US" sz="2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Questions</a:t>
            </a:r>
          </a:p>
          <a:p>
            <a:pPr marL="0" indent="0">
              <a:buNone/>
            </a:pPr>
            <a:r>
              <a:rPr lang="en-US" sz="2400" b="1" dirty="0"/>
              <a:t>1) In Lecture 2, </a:t>
            </a:r>
            <a:r>
              <a:rPr lang="en-US" sz="2400" b="1" u="sng" dirty="0"/>
              <a:t>in simple terms</a:t>
            </a:r>
            <a:r>
              <a:rPr lang="en-US" sz="2400" b="1" dirty="0"/>
              <a:t> what is the meaning of Holiness?</a:t>
            </a:r>
          </a:p>
          <a:p>
            <a:r>
              <a:rPr lang="en-US" sz="2400" b="1" dirty="0"/>
              <a:t>a) Holiness means: Purity of the world, Biblical Cleanness, Biblical Spotlessness, Biblical Blamelessness or Biblical Purity.</a:t>
            </a:r>
          </a:p>
          <a:p>
            <a:r>
              <a:rPr lang="en-US" sz="2400" b="1" dirty="0"/>
              <a:t>b) Holiness means: Biblical Purity, Biblical Blamelessness, Biblical Spotlessness or Biblical Cleanness.</a:t>
            </a:r>
          </a:p>
          <a:p>
            <a:r>
              <a:rPr lang="en-US" sz="2400" b="1" dirty="0"/>
              <a:t>c) Holiness means: the Cleanness of the world, Biblical Purity, Moral Purity, Biblical Spotlessness or Biblical Blamelessness</a:t>
            </a:r>
          </a:p>
          <a:p>
            <a:r>
              <a:rPr lang="en-US" sz="2400" b="1" dirty="0"/>
              <a:t>d) Only a and c above</a:t>
            </a:r>
          </a:p>
          <a:p>
            <a:r>
              <a:rPr lang="en-US" sz="2400" b="1" dirty="0"/>
              <a:t>e) All of the above</a:t>
            </a:r>
          </a:p>
          <a:p>
            <a:r>
              <a:rPr lang="en-US" sz="2400" b="1" dirty="0"/>
              <a:t>f) None of the above</a:t>
            </a:r>
          </a:p>
          <a:p>
            <a:pPr marL="0" indent="0">
              <a:buNone/>
            </a:pPr>
            <a:endParaRPr lang="en-US" dirty="0"/>
          </a:p>
        </p:txBody>
      </p:sp>
    </p:spTree>
    <p:extLst>
      <p:ext uri="{BB962C8B-B14F-4D97-AF65-F5344CB8AC3E}">
        <p14:creationId xmlns:p14="http://schemas.microsoft.com/office/powerpoint/2010/main" val="338348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917" y="1352282"/>
            <a:ext cx="8596668" cy="4095481"/>
          </a:xfrm>
        </p:spPr>
        <p:txBody>
          <a:bodyPr>
            <a:normAutofit fontScale="92500"/>
          </a:bodyPr>
          <a:lstStyle/>
          <a:p>
            <a:pPr marL="0" indent="0">
              <a:spcBef>
                <a:spcPts val="0"/>
              </a:spcBef>
              <a:buNone/>
            </a:pPr>
            <a:r>
              <a:rPr lang="en-US" sz="6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1 </a:t>
            </a:r>
            <a:r>
              <a:rPr lang="en-US" sz="6400" b="1" dirty="0">
                <a:solidFill>
                  <a:srgbClr val="7030A0"/>
                </a:solidFill>
                <a:effectLst>
                  <a:outerShdw dist="35941" dir="2700000" sy="50000" kx="2115830" algn="bl">
                    <a:srgbClr val="C0C0C0">
                      <a:alpha val="80000"/>
                    </a:srgbClr>
                  </a:outerShdw>
                </a:effectLst>
                <a:latin typeface="Arial Black" panose="020B0A04020102020204" pitchFamily="34" charset="0"/>
              </a:rPr>
              <a:t>Introduction to Lecture </a:t>
            </a:r>
            <a:r>
              <a:rPr lang="en-US" sz="6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2 </a:t>
            </a:r>
            <a:r>
              <a:rPr lang="en-US" sz="6400" b="1" dirty="0">
                <a:solidFill>
                  <a:srgbClr val="7030A0"/>
                </a:solidFill>
                <a:effectLst>
                  <a:outerShdw dist="35941" dir="2700000" sy="50000" kx="2115830" algn="bl">
                    <a:srgbClr val="C0C0C0">
                      <a:alpha val="80000"/>
                    </a:srgbClr>
                  </a:outerShdw>
                </a:effectLst>
                <a:latin typeface="Arial Black" panose="020B0A04020102020204" pitchFamily="34" charset="0"/>
              </a:rPr>
              <a:t>Topic</a:t>
            </a:r>
          </a:p>
          <a:p>
            <a:pPr marL="0" indent="0">
              <a:spcBef>
                <a:spcPts val="0"/>
              </a:spcBef>
              <a:buNone/>
            </a:pPr>
            <a:r>
              <a:rPr lang="en-US" sz="3600" b="1" dirty="0" smtClean="0">
                <a:solidFill>
                  <a:srgbClr val="FF0000"/>
                </a:solidFill>
                <a:effectLst>
                  <a:outerShdw dist="35941" dir="2700000" sy="50000" kx="2115830" algn="bl">
                    <a:srgbClr val="C0C0C0">
                      <a:alpha val="80000"/>
                    </a:srgbClr>
                  </a:outerShdw>
                </a:effectLst>
                <a:latin typeface="Arial Black" panose="020B0A04020102020204" pitchFamily="34" charset="0"/>
              </a:rPr>
              <a:t>Lecture 2: </a:t>
            </a:r>
            <a:r>
              <a:rPr lang="en-US" sz="3600" b="1" dirty="0">
                <a:solidFill>
                  <a:srgbClr val="FF0000"/>
                </a:solidFill>
                <a:effectLst>
                  <a:outerShdw dist="35941" dir="2700000" sy="50000" kx="2115830" algn="bl">
                    <a:srgbClr val="C0C0C0">
                      <a:alpha val="80000"/>
                    </a:srgbClr>
                  </a:outerShdw>
                </a:effectLst>
                <a:latin typeface="Arial Black" panose="020B0A04020102020204" pitchFamily="34" charset="0"/>
              </a:rPr>
              <a:t>Holiness Biblical Meaning </a:t>
            </a:r>
          </a:p>
          <a:p>
            <a:pPr marL="0" indent="0">
              <a:spcBef>
                <a:spcPts val="0"/>
              </a:spcBef>
              <a:buNone/>
            </a:pPr>
            <a:r>
              <a:rPr lang="en-US" sz="3600" b="1" dirty="0">
                <a:solidFill>
                  <a:srgbClr val="C00000"/>
                </a:solidFill>
                <a:effectLst>
                  <a:outerShdw dist="35941" dir="2700000" sy="50000" kx="2115830" algn="bl">
                    <a:srgbClr val="C0C0C0">
                      <a:alpha val="80000"/>
                    </a:srgbClr>
                  </a:outerShdw>
                </a:effectLst>
                <a:latin typeface="Arial Black" panose="020B0A04020102020204" pitchFamily="34" charset="0"/>
              </a:rPr>
              <a:t>This has to do with The Revelation of the Meaning of </a:t>
            </a:r>
            <a:r>
              <a:rPr lang="en-US" sz="36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Holiness in </a:t>
            </a:r>
            <a:r>
              <a:rPr lang="en-US" sz="3600" b="1" dirty="0">
                <a:solidFill>
                  <a:srgbClr val="C00000"/>
                </a:solidFill>
                <a:effectLst>
                  <a:outerShdw dist="35941" dir="2700000" sy="50000" kx="2115830" algn="bl">
                    <a:srgbClr val="C0C0C0">
                      <a:alpha val="80000"/>
                    </a:srgbClr>
                  </a:outerShdw>
                </a:effectLst>
                <a:latin typeface="Arial Black" panose="020B0A04020102020204" pitchFamily="34" charset="0"/>
              </a:rPr>
              <a:t>the Word of God</a:t>
            </a:r>
            <a:endParaRPr lang="en-US" sz="3600" dirty="0">
              <a:solidFill>
                <a:srgbClr val="C00000"/>
              </a:solidFill>
            </a:endParaRPr>
          </a:p>
          <a:p>
            <a:pPr marL="0" indent="0">
              <a:buNone/>
            </a:pPr>
            <a:endParaRPr lang="en-US" sz="3200" dirty="0"/>
          </a:p>
        </p:txBody>
      </p:sp>
    </p:spTree>
    <p:extLst>
      <p:ext uri="{BB962C8B-B14F-4D97-AF65-F5344CB8AC3E}">
        <p14:creationId xmlns:p14="http://schemas.microsoft.com/office/powerpoint/2010/main" val="38874122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5382" y="1423610"/>
            <a:ext cx="8596668" cy="4308449"/>
          </a:xfrm>
        </p:spPr>
        <p:txBody>
          <a:bodyPr>
            <a:normAutofit fontScale="92500" lnSpcReduction="20000"/>
          </a:bodyPr>
          <a:lstStyle/>
          <a:p>
            <a:pPr marL="0" indent="0">
              <a:buNone/>
            </a:pPr>
            <a:r>
              <a:rPr lang="en-US" sz="2400" b="1" dirty="0" smtClean="0"/>
              <a:t>2) In </a:t>
            </a:r>
            <a:r>
              <a:rPr lang="en-US" sz="2400" b="1" dirty="0"/>
              <a:t>Lecture </a:t>
            </a:r>
            <a:r>
              <a:rPr lang="en-US" sz="2400" b="1" dirty="0" smtClean="0"/>
              <a:t>2, </a:t>
            </a:r>
            <a:r>
              <a:rPr lang="en-US" sz="2400" b="1" dirty="0"/>
              <a:t>which of the following Scriptures clearly teach that Holiness has to do with what is right in the eyes or sight of God Almighty and Not in the eyes or sight of men?</a:t>
            </a:r>
          </a:p>
          <a:p>
            <a:r>
              <a:rPr lang="en-US" sz="2400" b="1" dirty="0"/>
              <a:t>a) 2 Samuel 22:25; Deuteronomy 6:17-18; Deuteronomy 12:25b, 28; Deuteronomy 13:18.</a:t>
            </a:r>
          </a:p>
          <a:p>
            <a:r>
              <a:rPr lang="en-US" sz="2400" b="1" dirty="0"/>
              <a:t>b) 2 Samuel 22:25; Deuteronomy 6:18; Deuteronomy 12:25b, 28; and Deuteronomy 13:18,</a:t>
            </a:r>
          </a:p>
          <a:p>
            <a:r>
              <a:rPr lang="en-US" sz="2400" b="1" dirty="0"/>
              <a:t>c) 2 Samuel 22:25; Deuteronomy 6:17; Deuteronomy 12:25b, 28; and Deuteronomy 13:18.</a:t>
            </a:r>
          </a:p>
          <a:p>
            <a:r>
              <a:rPr lang="en-US" sz="2400" b="1" dirty="0"/>
              <a:t>d) Only b and c above</a:t>
            </a:r>
          </a:p>
          <a:p>
            <a:r>
              <a:rPr lang="en-US" sz="2400" b="1" dirty="0"/>
              <a:t>e) All of the above</a:t>
            </a:r>
          </a:p>
          <a:p>
            <a:r>
              <a:rPr lang="en-US" sz="2400" b="1" dirty="0"/>
              <a:t>f) None of the above</a:t>
            </a:r>
          </a:p>
          <a:p>
            <a:pPr marL="0" indent="0">
              <a:buNone/>
            </a:pPr>
            <a:endParaRPr lang="en-US" dirty="0"/>
          </a:p>
        </p:txBody>
      </p:sp>
    </p:spTree>
    <p:extLst>
      <p:ext uri="{BB962C8B-B14F-4D97-AF65-F5344CB8AC3E}">
        <p14:creationId xmlns:p14="http://schemas.microsoft.com/office/powerpoint/2010/main" val="15380011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7144" y="604743"/>
            <a:ext cx="8596668" cy="5632283"/>
          </a:xfrm>
        </p:spPr>
        <p:txBody>
          <a:bodyPr/>
          <a:lstStyle/>
          <a:p>
            <a:pPr marL="0" indent="0" algn="ctr">
              <a:lnSpc>
                <a:spcPct val="110000"/>
              </a:lnSpc>
              <a:spcBef>
                <a:spcPts val="0"/>
              </a:spcBef>
              <a:buNone/>
            </a:pPr>
            <a:r>
              <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rPr>
              <a:t>Reminder </a:t>
            </a:r>
          </a:p>
          <a:p>
            <a:pPr marL="0" indent="0" algn="ctr">
              <a:lnSpc>
                <a:spcPct val="110000"/>
              </a:lnSpc>
              <a:spcBef>
                <a:spcPts val="0"/>
              </a:spcBef>
              <a:buNone/>
            </a:pPr>
            <a:r>
              <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rPr>
              <a:t>Please don’t make it to Heaven alone</a:t>
            </a:r>
            <a:r>
              <a:rPr lang="en-US" sz="3200" b="1" dirty="0"/>
              <a:t> </a:t>
            </a:r>
            <a:endParaRPr lang="en-US" sz="3200" dirty="0"/>
          </a:p>
          <a:p>
            <a:pPr marL="0" indent="0">
              <a:buNone/>
            </a:pPr>
            <a:r>
              <a:rPr lang="en-US" sz="2200" b="1" dirty="0"/>
              <a:t>If you love somebody, do everything possible for him/her to make it to Heaven (John 3:16). That person can only make it to Heaven if and only if s/he lives an Holy life all the days of his/her life here on earth. In this respect, ensure that you send this Lecture to him/her as well as to everyone that you love. </a:t>
            </a:r>
          </a:p>
          <a:p>
            <a:pPr marL="0" indent="0">
              <a:buNone/>
            </a:pPr>
            <a:r>
              <a:rPr lang="en-US" sz="2200" b="1" dirty="0"/>
              <a:t>-Once again, share this Lecture on ALL your various social media platforms and you will be richly blessed in The Mighty Name of our Lord and Savior Jesus Christ. Amen.</a:t>
            </a:r>
          </a:p>
          <a:p>
            <a:pPr marL="0" indent="0">
              <a:buNone/>
            </a:pPr>
            <a:r>
              <a:rPr lang="en-US" sz="2200" b="1" dirty="0"/>
              <a:t>-Subscribe to the Channel so that you shall receive the Lectures immediately they are published and you will be blessed abundantly in The Mighty Name of our Lord and Savior Jesus Christ. Amen.</a:t>
            </a:r>
          </a:p>
          <a:p>
            <a:pPr marL="0" indent="0">
              <a:buNone/>
            </a:pPr>
            <a:endParaRPr lang="en-US" dirty="0"/>
          </a:p>
        </p:txBody>
      </p:sp>
    </p:spTree>
    <p:extLst>
      <p:ext uri="{BB962C8B-B14F-4D97-AF65-F5344CB8AC3E}">
        <p14:creationId xmlns:p14="http://schemas.microsoft.com/office/powerpoint/2010/main" val="36069773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2235" y="1396314"/>
            <a:ext cx="8596668" cy="3880773"/>
          </a:xfrm>
        </p:spPr>
        <p:txBody>
          <a:bodyPr/>
          <a:lstStyle/>
          <a:p>
            <a:pPr marL="0" indent="0" algn="ctr">
              <a:spcBef>
                <a:spcPts val="0"/>
              </a:spcBef>
              <a:buNone/>
            </a:pPr>
            <a:r>
              <a:rPr lang="en-US" sz="5400" b="1" dirty="0">
                <a:solidFill>
                  <a:srgbClr val="FF0000"/>
                </a:solidFill>
                <a:effectLst>
                  <a:outerShdw dist="35941" dir="2700000" sy="50000" kx="2115830" algn="bl">
                    <a:srgbClr val="C0C0C0">
                      <a:alpha val="80000"/>
                    </a:srgbClr>
                  </a:outerShdw>
                </a:effectLst>
                <a:latin typeface="Arial Black" panose="020B0A04020102020204" pitchFamily="34" charset="0"/>
              </a:rPr>
              <a:t>Please</a:t>
            </a:r>
            <a:r>
              <a:rPr lang="en-US" sz="5400" b="1" dirty="0">
                <a:solidFill>
                  <a:srgbClr val="7030A0"/>
                </a:solidFill>
                <a:effectLst>
                  <a:outerShdw dist="35941" dir="2700000" sy="50000" kx="2115830" algn="bl">
                    <a:srgbClr val="C0C0C0">
                      <a:alpha val="80000"/>
                    </a:srgbClr>
                  </a:outerShdw>
                </a:effectLst>
                <a:latin typeface="Arial Black" panose="020B0A04020102020204" pitchFamily="34" charset="0"/>
              </a:rPr>
              <a:t> </a:t>
            </a:r>
          </a:p>
          <a:p>
            <a:pPr marL="0" indent="0" algn="ctr">
              <a:spcBef>
                <a:spcPts val="0"/>
              </a:spcBef>
              <a:buNone/>
            </a:pPr>
            <a:r>
              <a:rPr lang="en-US" sz="5400" b="1" dirty="0">
                <a:solidFill>
                  <a:srgbClr val="7030A0"/>
                </a:solidFill>
                <a:effectLst>
                  <a:outerShdw dist="35941" dir="2700000" sy="50000" kx="2115830" algn="bl">
                    <a:srgbClr val="C0C0C0">
                      <a:alpha val="80000"/>
                    </a:srgbClr>
                  </a:outerShdw>
                </a:effectLst>
                <a:latin typeface="Arial Black" panose="020B0A04020102020204" pitchFamily="34" charset="0"/>
              </a:rPr>
              <a:t>don’t </a:t>
            </a:r>
          </a:p>
          <a:p>
            <a:pPr marL="0" indent="0" algn="ctr">
              <a:spcBef>
                <a:spcPts val="0"/>
              </a:spcBef>
              <a:buNone/>
            </a:pPr>
            <a:r>
              <a:rPr lang="en-US" sz="5400" b="1" dirty="0">
                <a:solidFill>
                  <a:schemeClr val="accent4"/>
                </a:solidFill>
                <a:effectLst>
                  <a:outerShdw dist="35941" dir="2700000" sy="50000" kx="2115830" algn="bl">
                    <a:srgbClr val="C0C0C0">
                      <a:alpha val="80000"/>
                    </a:srgbClr>
                  </a:outerShdw>
                </a:effectLst>
                <a:latin typeface="Arial Black" panose="020B0A04020102020204" pitchFamily="34" charset="0"/>
              </a:rPr>
              <a:t>miss</a:t>
            </a:r>
            <a:r>
              <a:rPr lang="en-US" sz="5400" b="1" dirty="0">
                <a:solidFill>
                  <a:srgbClr val="7030A0"/>
                </a:solidFill>
                <a:effectLst>
                  <a:outerShdw dist="35941" dir="2700000" sy="50000" kx="2115830" algn="bl">
                    <a:srgbClr val="C0C0C0">
                      <a:alpha val="80000"/>
                    </a:srgbClr>
                  </a:outerShdw>
                </a:effectLst>
                <a:latin typeface="Arial Black" panose="020B0A04020102020204" pitchFamily="34" charset="0"/>
              </a:rPr>
              <a:t> </a:t>
            </a:r>
          </a:p>
          <a:p>
            <a:pPr marL="0" indent="0" algn="ctr">
              <a:spcBef>
                <a:spcPts val="0"/>
              </a:spcBef>
              <a:buNone/>
            </a:pPr>
            <a:r>
              <a:rPr lang="en-US" sz="5400" b="1" dirty="0">
                <a:solidFill>
                  <a:srgbClr val="0070C0"/>
                </a:solidFill>
                <a:effectLst>
                  <a:outerShdw dist="35941" dir="2700000" sy="50000" kx="2115830" algn="bl">
                    <a:srgbClr val="C0C0C0">
                      <a:alpha val="80000"/>
                    </a:srgbClr>
                  </a:outerShdw>
                </a:effectLst>
                <a:latin typeface="Arial Black" panose="020B0A04020102020204" pitchFamily="34" charset="0"/>
              </a:rPr>
              <a:t>Lecture </a:t>
            </a:r>
            <a:r>
              <a:rPr lang="en-US" sz="5400" b="1" dirty="0" smtClean="0">
                <a:solidFill>
                  <a:srgbClr val="0070C0"/>
                </a:solidFill>
                <a:effectLst>
                  <a:outerShdw dist="35941" dir="2700000" sy="50000" kx="2115830" algn="bl">
                    <a:srgbClr val="C0C0C0">
                      <a:alpha val="80000"/>
                    </a:srgbClr>
                  </a:outerShdw>
                </a:effectLst>
                <a:latin typeface="Arial Black" panose="020B0A04020102020204" pitchFamily="34" charset="0"/>
              </a:rPr>
              <a:t>3</a:t>
            </a:r>
            <a:endParaRPr lang="en-US" sz="5400" dirty="0">
              <a:solidFill>
                <a:srgbClr val="0070C0"/>
              </a:solidFill>
            </a:endParaRPr>
          </a:p>
          <a:p>
            <a:pPr marL="0" indent="0">
              <a:buNone/>
            </a:pPr>
            <a:endParaRPr lang="en-US" dirty="0"/>
          </a:p>
        </p:txBody>
      </p:sp>
    </p:spTree>
    <p:extLst>
      <p:ext uri="{BB962C8B-B14F-4D97-AF65-F5344CB8AC3E}">
        <p14:creationId xmlns:p14="http://schemas.microsoft.com/office/powerpoint/2010/main" val="7556513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6450" y="1491849"/>
            <a:ext cx="8596668" cy="3880773"/>
          </a:xfrm>
        </p:spPr>
        <p:txBody>
          <a:bodyPr/>
          <a:lstStyle/>
          <a:p>
            <a:pPr marL="0" indent="0">
              <a:buNone/>
            </a:pPr>
            <a:r>
              <a:rPr lang="en-US" sz="3600" b="1" dirty="0">
                <a:solidFill>
                  <a:schemeClr val="accent5"/>
                </a:solidFill>
                <a:effectLst>
                  <a:outerShdw dist="35941" dir="2700000" sy="50000" kx="2115830" algn="bl">
                    <a:srgbClr val="C0C0C0">
                      <a:alpha val="80000"/>
                    </a:srgbClr>
                  </a:outerShdw>
                </a:effectLst>
                <a:latin typeface="Arial Black" panose="020B0A04020102020204" pitchFamily="34" charset="0"/>
              </a:rPr>
              <a:t>Please see you in Lecture </a:t>
            </a:r>
            <a:r>
              <a:rPr lang="en-US" sz="3600" b="1" dirty="0" smtClean="0">
                <a:solidFill>
                  <a:schemeClr val="accent5"/>
                </a:solidFill>
                <a:effectLst>
                  <a:outerShdw dist="35941" dir="2700000" sy="50000" kx="2115830" algn="bl">
                    <a:srgbClr val="C0C0C0">
                      <a:alpha val="80000"/>
                    </a:srgbClr>
                  </a:outerShdw>
                </a:effectLst>
                <a:latin typeface="Arial Black" panose="020B0A04020102020204" pitchFamily="34" charset="0"/>
              </a:rPr>
              <a:t>3 </a:t>
            </a:r>
            <a:r>
              <a:rPr lang="en-US" sz="3600" b="1" dirty="0">
                <a:solidFill>
                  <a:schemeClr val="accent5"/>
                </a:solidFill>
                <a:effectLst>
                  <a:outerShdw dist="35941" dir="2700000" sy="50000" kx="2115830" algn="bl">
                    <a:srgbClr val="C0C0C0">
                      <a:alpha val="80000"/>
                    </a:srgbClr>
                  </a:outerShdw>
                </a:effectLst>
                <a:latin typeface="Arial Black" panose="020B0A04020102020204" pitchFamily="34" charset="0"/>
              </a:rPr>
              <a:t>in The Mighty Name of our Lord </a:t>
            </a:r>
            <a:r>
              <a:rPr lang="en-US" sz="3600" b="1" dirty="0" smtClean="0">
                <a:solidFill>
                  <a:schemeClr val="accent5"/>
                </a:solidFill>
                <a:effectLst>
                  <a:outerShdw dist="35941" dir="2700000" sy="50000" kx="2115830" algn="bl">
                    <a:srgbClr val="C0C0C0">
                      <a:alpha val="80000"/>
                    </a:srgbClr>
                  </a:outerShdw>
                </a:effectLst>
                <a:latin typeface="Arial Black" panose="020B0A04020102020204" pitchFamily="34" charset="0"/>
              </a:rPr>
              <a:t> and </a:t>
            </a:r>
            <a:r>
              <a:rPr lang="en-US" sz="3600" b="1" dirty="0">
                <a:solidFill>
                  <a:schemeClr val="accent5"/>
                </a:solidFill>
                <a:effectLst>
                  <a:outerShdw dist="35941" dir="2700000" sy="50000" kx="2115830" algn="bl">
                    <a:srgbClr val="C0C0C0">
                      <a:alpha val="80000"/>
                    </a:srgbClr>
                  </a:outerShdw>
                </a:effectLst>
                <a:latin typeface="Arial Black" panose="020B0A04020102020204" pitchFamily="34" charset="0"/>
              </a:rPr>
              <a:t>Savior Jesus Christ. Amen. </a:t>
            </a:r>
          </a:p>
          <a:p>
            <a:pPr marL="0" indent="0">
              <a:buNone/>
            </a:pPr>
            <a:r>
              <a:rPr lang="en-US" sz="3600" b="1" dirty="0">
                <a:solidFill>
                  <a:srgbClr val="7030A0"/>
                </a:solidFill>
                <a:effectLst>
                  <a:outerShdw dist="35941" dir="2700000" sy="50000" kx="2115830" algn="bl">
                    <a:srgbClr val="C0C0C0">
                      <a:alpha val="80000"/>
                    </a:srgbClr>
                  </a:outerShdw>
                </a:effectLst>
                <a:latin typeface="Arial Black" panose="020B0A04020102020204" pitchFamily="34" charset="0"/>
              </a:rPr>
              <a:t>Remain blessed.</a:t>
            </a:r>
          </a:p>
          <a:p>
            <a:pPr marL="0" indent="0">
              <a:buNone/>
            </a:pPr>
            <a:r>
              <a:rPr lang="en-US" sz="3600" b="1" dirty="0">
                <a:solidFill>
                  <a:schemeClr val="accent6"/>
                </a:solidFill>
                <a:effectLst>
                  <a:outerShdw dist="35941" dir="2700000" sy="50000" kx="2115830" algn="bl">
                    <a:srgbClr val="C0C0C0">
                      <a:alpha val="80000"/>
                    </a:srgbClr>
                  </a:outerShdw>
                </a:effectLst>
                <a:latin typeface="Arial Black" panose="020B0A04020102020204" pitchFamily="34" charset="0"/>
              </a:rPr>
              <a:t>Bye-bye.</a:t>
            </a:r>
            <a:endParaRPr lang="en-US" sz="3600" b="1" dirty="0">
              <a:solidFill>
                <a:schemeClr val="accent6"/>
              </a:solidFill>
            </a:endParaRPr>
          </a:p>
          <a:p>
            <a:pPr marL="0" indent="0">
              <a:buNone/>
            </a:pPr>
            <a:endParaRPr lang="en-US" dirty="0"/>
          </a:p>
        </p:txBody>
      </p:sp>
    </p:spTree>
    <p:extLst>
      <p:ext uri="{BB962C8B-B14F-4D97-AF65-F5344CB8AC3E}">
        <p14:creationId xmlns:p14="http://schemas.microsoft.com/office/powerpoint/2010/main" val="227223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9647" y="1248674"/>
            <a:ext cx="8596668" cy="4817659"/>
          </a:xfrm>
        </p:spPr>
        <p:txBody>
          <a:bodyPr>
            <a:normAutofit fontScale="55000" lnSpcReduction="20000"/>
          </a:bodyPr>
          <a:lstStyle/>
          <a:p>
            <a:pPr marL="0" indent="0" algn="ctr">
              <a:buNone/>
            </a:pPr>
            <a:r>
              <a:rPr lang="en-US" sz="5400" b="1" dirty="0">
                <a:solidFill>
                  <a:srgbClr val="7030A0"/>
                </a:solidFill>
                <a:effectLst>
                  <a:outerShdw dist="35941" dir="2700000" sy="50000" kx="2115830" algn="bl">
                    <a:srgbClr val="C0C0C0">
                      <a:alpha val="80000"/>
                    </a:srgbClr>
                  </a:outerShdw>
                </a:effectLst>
                <a:latin typeface="Arial Black" panose="020B0A04020102020204" pitchFamily="34" charset="0"/>
              </a:rPr>
              <a:t>Please </a:t>
            </a:r>
            <a:r>
              <a:rPr lang="en-US" sz="5400" b="1" dirty="0">
                <a:solidFill>
                  <a:srgbClr val="C00000"/>
                </a:solidFill>
                <a:effectLst>
                  <a:outerShdw dist="35941" dir="2700000" sy="50000" kx="2115830" algn="bl">
                    <a:srgbClr val="C0C0C0">
                      <a:alpha val="80000"/>
                    </a:srgbClr>
                  </a:outerShdw>
                </a:effectLst>
                <a:latin typeface="Arial Black" panose="020B0A04020102020204" pitchFamily="34" charset="0"/>
              </a:rPr>
              <a:t>share the Lectures </a:t>
            </a:r>
            <a:r>
              <a:rPr lang="en-US" sz="5400" b="1" dirty="0">
                <a:solidFill>
                  <a:srgbClr val="FF0000"/>
                </a:solidFill>
                <a:effectLst>
                  <a:outerShdw dist="35941" dir="2700000" sy="50000" kx="2115830" algn="bl">
                    <a:srgbClr val="C0C0C0">
                      <a:alpha val="80000"/>
                    </a:srgbClr>
                  </a:outerShdw>
                </a:effectLst>
                <a:latin typeface="Arial Black" panose="020B0A04020102020204" pitchFamily="34" charset="0"/>
              </a:rPr>
              <a:t>with everyone you love</a:t>
            </a:r>
            <a:r>
              <a:rPr lang="en-US" sz="5400" b="1" dirty="0">
                <a:solidFill>
                  <a:srgbClr val="7030A0"/>
                </a:solidFill>
                <a:effectLst>
                  <a:outerShdw dist="35941" dir="2700000" sy="50000" kx="2115830" algn="bl">
                    <a:srgbClr val="C0C0C0">
                      <a:alpha val="80000"/>
                    </a:srgbClr>
                  </a:outerShdw>
                </a:effectLst>
                <a:latin typeface="Arial Black" panose="020B0A04020102020204" pitchFamily="34" charset="0"/>
              </a:rPr>
              <a:t> (John 3:16; Matthew 22:39, and Matthew 5:43-48)</a:t>
            </a:r>
          </a:p>
          <a:p>
            <a:pPr marL="0" indent="0">
              <a:buNone/>
            </a:pPr>
            <a:r>
              <a:rPr lang="en-US" sz="3600" b="1" dirty="0"/>
              <a:t>If you love somebody, do everything possible for him/her to make it to Heaven (John 3:16). That person can only make it to Heaven if and only if s/he lives an Holy life all the days of his/her life here on earth. In this respect, ensure that you send this Lecture to him/her as well as to everyone that you love. </a:t>
            </a:r>
          </a:p>
          <a:p>
            <a:pPr marL="0" indent="0">
              <a:buNone/>
            </a:pPr>
            <a:r>
              <a:rPr lang="en-US" sz="3600" b="1" dirty="0"/>
              <a:t>-Once again, </a:t>
            </a:r>
            <a:r>
              <a:rPr lang="en-US" sz="3600" b="1" dirty="0">
                <a:solidFill>
                  <a:srgbClr val="FF0000"/>
                </a:solidFill>
              </a:rPr>
              <a:t>share the Lectures on ALL your various social media platforms </a:t>
            </a:r>
            <a:r>
              <a:rPr lang="en-US" sz="3600" b="1" dirty="0"/>
              <a:t>and you will be richly blessed in The Mighty Name of our Lord and Savior Jesus Christ. Amen.</a:t>
            </a:r>
          </a:p>
          <a:p>
            <a:pPr marL="0" indent="0">
              <a:buNone/>
            </a:pPr>
            <a:r>
              <a:rPr lang="en-US" sz="3600" b="1" dirty="0"/>
              <a:t>-</a:t>
            </a:r>
            <a:r>
              <a:rPr lang="en-US" sz="3600" b="1" dirty="0">
                <a:solidFill>
                  <a:srgbClr val="C00000"/>
                </a:solidFill>
              </a:rPr>
              <a:t>Subscribe to the Channel </a:t>
            </a:r>
            <a:r>
              <a:rPr lang="en-US" sz="3600" b="1" dirty="0"/>
              <a:t>so that you shall receive the Lectures immediately they are published and you will be blessed abundantly in The Mighty Name of our Lord and Savior Jesus Christ. Amen.</a:t>
            </a:r>
            <a:endParaRPr lang="en-US" sz="3600" b="1" dirty="0"/>
          </a:p>
        </p:txBody>
      </p:sp>
    </p:spTree>
    <p:extLst>
      <p:ext uri="{BB962C8B-B14F-4D97-AF65-F5344CB8AC3E}">
        <p14:creationId xmlns:p14="http://schemas.microsoft.com/office/powerpoint/2010/main" val="233655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1428" y="1478009"/>
            <a:ext cx="9097731" cy="4369000"/>
          </a:xfrm>
        </p:spPr>
        <p:txBody>
          <a:bodyPr/>
          <a:lstStyle/>
          <a:p>
            <a:pPr marL="0" indent="0">
              <a:buNone/>
            </a:pPr>
            <a:r>
              <a:rPr lang="en-US" sz="3600" b="1" dirty="0">
                <a:solidFill>
                  <a:srgbClr val="FF0000"/>
                </a:solidFill>
                <a:effectLst>
                  <a:outerShdw dist="35941" dir="2700000" sy="50000" kx="2115830" algn="bl">
                    <a:srgbClr val="C0C0C0">
                      <a:alpha val="80000"/>
                    </a:srgbClr>
                  </a:outerShdw>
                </a:effectLst>
                <a:latin typeface="Arial Black" panose="020B0A04020102020204" pitchFamily="34" charset="0"/>
              </a:rPr>
              <a:t>The link to the Power Point slides </a:t>
            </a:r>
          </a:p>
          <a:p>
            <a:pPr marL="0" indent="0">
              <a:buNone/>
            </a:pPr>
            <a:r>
              <a:rPr lang="en-US" sz="3200" b="1" dirty="0">
                <a:solidFill>
                  <a:srgbClr val="C00000"/>
                </a:solidFill>
                <a:effectLst>
                  <a:outerShdw dist="35941" dir="2700000" sy="50000" kx="2115830" algn="bl">
                    <a:srgbClr val="C0C0C0">
                      <a:alpha val="80000"/>
                    </a:srgbClr>
                  </a:outerShdw>
                </a:effectLst>
                <a:latin typeface="Arial Black" panose="020B0A04020102020204" pitchFamily="34" charset="0"/>
              </a:rPr>
              <a:t>This Lecture has Power Point slides. The link to the slides is in the </a:t>
            </a:r>
            <a:r>
              <a:rPr lang="en-US" sz="3200" b="1" u="sng" dirty="0">
                <a:solidFill>
                  <a:srgbClr val="C00000"/>
                </a:solidFill>
                <a:effectLst>
                  <a:outerShdw dist="35941" dir="2700000" sy="50000" kx="2115830" algn="bl">
                    <a:srgbClr val="C0C0C0">
                      <a:alpha val="80000"/>
                    </a:srgbClr>
                  </a:outerShdw>
                </a:effectLst>
                <a:latin typeface="Arial Black" panose="020B0A04020102020204" pitchFamily="34" charset="0"/>
              </a:rPr>
              <a:t>description box</a:t>
            </a:r>
            <a:r>
              <a:rPr lang="en-US" sz="3200" b="1" dirty="0">
                <a:solidFill>
                  <a:srgbClr val="C00000"/>
                </a:solidFill>
                <a:effectLst>
                  <a:outerShdw dist="35941" dir="2700000" sy="50000" kx="2115830" algn="bl">
                    <a:srgbClr val="C0C0C0">
                      <a:alpha val="80000"/>
                    </a:srgbClr>
                  </a:outerShdw>
                </a:effectLst>
                <a:latin typeface="Arial Black" panose="020B0A04020102020204" pitchFamily="34" charset="0"/>
              </a:rPr>
              <a:t>. </a:t>
            </a:r>
          </a:p>
          <a:p>
            <a:pPr marL="0" indent="0">
              <a:buNone/>
            </a:pPr>
            <a:r>
              <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rPr>
              <a:t>We admonish you to download the slides or print them and share them with other people.</a:t>
            </a:r>
            <a:endParaRPr lang="en-US" sz="3200" b="1" dirty="0"/>
          </a:p>
          <a:p>
            <a:pPr marL="0" indent="0">
              <a:buNone/>
            </a:pPr>
            <a:endParaRPr lang="en-US" dirty="0"/>
          </a:p>
        </p:txBody>
      </p:sp>
    </p:spTree>
    <p:extLst>
      <p:ext uri="{BB962C8B-B14F-4D97-AF65-F5344CB8AC3E}">
        <p14:creationId xmlns:p14="http://schemas.microsoft.com/office/powerpoint/2010/main" val="4134252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9008" y="965915"/>
            <a:ext cx="8596668" cy="4881093"/>
          </a:xfrm>
        </p:spPr>
        <p:txBody>
          <a:bodyPr>
            <a:normAutofit fontScale="77500" lnSpcReduction="20000"/>
          </a:bodyPr>
          <a:lstStyle/>
          <a:p>
            <a:pPr marL="0" indent="0" algn="ctr">
              <a:buNone/>
            </a:pPr>
            <a:r>
              <a:rPr lang="en-US" sz="5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2 </a:t>
            </a:r>
            <a:r>
              <a:rPr lang="en-US" sz="5200" b="1" dirty="0">
                <a:solidFill>
                  <a:srgbClr val="7030A0"/>
                </a:solidFill>
                <a:effectLst>
                  <a:outerShdw dist="35941" dir="2700000" sy="50000" kx="2115830" algn="bl">
                    <a:srgbClr val="C0C0C0">
                      <a:alpha val="80000"/>
                    </a:srgbClr>
                  </a:outerShdw>
                </a:effectLst>
                <a:latin typeface="Arial Black" panose="020B0A04020102020204" pitchFamily="34" charset="0"/>
              </a:rPr>
              <a:t>Our Goal for Lecture </a:t>
            </a:r>
            <a:r>
              <a:rPr lang="en-US" sz="5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2</a:t>
            </a:r>
            <a:endParaRPr lang="en-US" sz="5200"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a:solidFill>
                  <a:schemeClr val="tx1"/>
                </a:solidFill>
              </a:rPr>
              <a:t>Our Goal for Lecture </a:t>
            </a:r>
            <a:r>
              <a:rPr lang="en-US" sz="2800" b="1" dirty="0" smtClean="0">
                <a:solidFill>
                  <a:schemeClr val="tx1"/>
                </a:solidFill>
              </a:rPr>
              <a:t>2 </a:t>
            </a:r>
            <a:r>
              <a:rPr lang="en-US" sz="2800" b="1" dirty="0">
                <a:solidFill>
                  <a:schemeClr val="tx1"/>
                </a:solidFill>
              </a:rPr>
              <a:t>is to make it to Heaven. That is at the end of this </a:t>
            </a:r>
            <a:r>
              <a:rPr lang="en-US" sz="2800" b="1" dirty="0" smtClean="0">
                <a:solidFill>
                  <a:schemeClr val="tx1"/>
                </a:solidFill>
              </a:rPr>
              <a:t>Lecture 2: </a:t>
            </a:r>
            <a:endParaRPr lang="en-US" sz="2800" b="1" dirty="0">
              <a:solidFill>
                <a:schemeClr val="tx1"/>
              </a:solidFill>
            </a:endParaRPr>
          </a:p>
          <a:p>
            <a:pPr marL="0" indent="0">
              <a:buNone/>
            </a:pPr>
            <a:r>
              <a:rPr lang="en-US" sz="2800" b="1" dirty="0">
                <a:solidFill>
                  <a:schemeClr val="tx1"/>
                </a:solidFill>
              </a:rPr>
              <a:t>-we </a:t>
            </a:r>
            <a:r>
              <a:rPr lang="en-US" sz="2800" b="1" dirty="0" smtClean="0">
                <a:solidFill>
                  <a:schemeClr val="tx1"/>
                </a:solidFill>
              </a:rPr>
              <a:t>shall </a:t>
            </a:r>
            <a:r>
              <a:rPr lang="en-US" sz="2800" b="1" dirty="0">
                <a:solidFill>
                  <a:schemeClr val="tx1"/>
                </a:solidFill>
              </a:rPr>
              <a:t>understand Holiness </a:t>
            </a:r>
            <a:r>
              <a:rPr lang="en-US" sz="2800" b="1" dirty="0" smtClean="0">
                <a:solidFill>
                  <a:schemeClr val="tx1"/>
                </a:solidFill>
              </a:rPr>
              <a:t>Biblical Meaning, that is, Holiness </a:t>
            </a:r>
            <a:r>
              <a:rPr lang="en-US" sz="2800" b="1" dirty="0">
                <a:solidFill>
                  <a:schemeClr val="tx1"/>
                </a:solidFill>
              </a:rPr>
              <a:t>as taught in The Word of God, </a:t>
            </a:r>
          </a:p>
          <a:p>
            <a:pPr marL="0" indent="0">
              <a:buNone/>
            </a:pPr>
            <a:r>
              <a:rPr lang="en-US" sz="2800" b="1" dirty="0" smtClean="0">
                <a:solidFill>
                  <a:schemeClr val="tx1"/>
                </a:solidFill>
              </a:rPr>
              <a:t>-we shall apply that knowledge (of the meaning of Holiness) </a:t>
            </a:r>
            <a:r>
              <a:rPr lang="en-US" sz="2800" b="1" dirty="0">
                <a:solidFill>
                  <a:schemeClr val="tx1"/>
                </a:solidFill>
              </a:rPr>
              <a:t>in our life daily,  </a:t>
            </a:r>
          </a:p>
          <a:p>
            <a:pPr marL="0" indent="0">
              <a:buNone/>
            </a:pPr>
            <a:r>
              <a:rPr lang="en-US" sz="2800" b="1" dirty="0">
                <a:solidFill>
                  <a:schemeClr val="tx1"/>
                </a:solidFill>
              </a:rPr>
              <a:t>-live an overcoming and victorious </a:t>
            </a:r>
            <a:r>
              <a:rPr lang="en-US" sz="2800" b="1" dirty="0" smtClean="0">
                <a:solidFill>
                  <a:schemeClr val="tx1"/>
                </a:solidFill>
              </a:rPr>
              <a:t>Holy life all </a:t>
            </a:r>
            <a:r>
              <a:rPr lang="en-US" sz="2800" b="1" dirty="0">
                <a:solidFill>
                  <a:schemeClr val="tx1"/>
                </a:solidFill>
              </a:rPr>
              <a:t>the days of our life here on earth, and</a:t>
            </a:r>
          </a:p>
          <a:p>
            <a:pPr marL="0" indent="0">
              <a:buNone/>
            </a:pPr>
            <a:r>
              <a:rPr lang="en-US" sz="2800" b="1" dirty="0">
                <a:solidFill>
                  <a:schemeClr val="tx1"/>
                </a:solidFill>
              </a:rPr>
              <a:t>-make it to Heaven at the end</a:t>
            </a:r>
            <a:r>
              <a:rPr lang="en-US" sz="2800" b="1" dirty="0" smtClean="0">
                <a:solidFill>
                  <a:schemeClr val="tx1"/>
                </a:solidFill>
              </a:rPr>
              <a:t>.</a:t>
            </a:r>
          </a:p>
          <a:p>
            <a:pPr marL="0" indent="0">
              <a:buNone/>
            </a:pPr>
            <a:r>
              <a:rPr lang="en-US" sz="2800" b="1" dirty="0" smtClean="0">
                <a:solidFill>
                  <a:srgbClr val="C00000"/>
                </a:solidFill>
              </a:rPr>
              <a:t>Please keep in mind that we </a:t>
            </a:r>
            <a:r>
              <a:rPr lang="en-US" sz="2800" b="1" dirty="0">
                <a:solidFill>
                  <a:srgbClr val="C00000"/>
                </a:solidFill>
              </a:rPr>
              <a:t>shall also share this wonderful knowledge with the rest of the </a:t>
            </a:r>
            <a:r>
              <a:rPr lang="en-US" sz="2800" b="1" dirty="0" smtClean="0">
                <a:solidFill>
                  <a:srgbClr val="C00000"/>
                </a:solidFill>
              </a:rPr>
              <a:t>world in </a:t>
            </a:r>
            <a:r>
              <a:rPr lang="en-US" sz="2800" b="1" dirty="0" smtClean="0">
                <a:solidFill>
                  <a:schemeClr val="accent4"/>
                </a:solidFill>
              </a:rPr>
              <a:t>ALL our various social media platforms </a:t>
            </a:r>
            <a:r>
              <a:rPr lang="en-US" sz="2800" b="1" dirty="0">
                <a:solidFill>
                  <a:srgbClr val="C00000"/>
                </a:solidFill>
              </a:rPr>
              <a:t>so that together we shall all make it to Heaven at the end.</a:t>
            </a:r>
          </a:p>
          <a:p>
            <a:pPr marL="0" indent="0">
              <a:buNone/>
            </a:pPr>
            <a:endParaRPr lang="en-US" sz="2400" dirty="0">
              <a:solidFill>
                <a:schemeClr val="tx1"/>
              </a:solidFill>
            </a:endParaRPr>
          </a:p>
        </p:txBody>
      </p:sp>
    </p:spTree>
    <p:extLst>
      <p:ext uri="{BB962C8B-B14F-4D97-AF65-F5344CB8AC3E}">
        <p14:creationId xmlns:p14="http://schemas.microsoft.com/office/powerpoint/2010/main" val="25701896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743</TotalTime>
  <Words>4457</Words>
  <Application>Microsoft Office PowerPoint</Application>
  <PresentationFormat>Widescreen</PresentationFormat>
  <Paragraphs>224</Paragraphs>
  <Slides>63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Arial</vt:lpstr>
      <vt:lpstr>Arial Black</vt:lpstr>
      <vt:lpstr>Bookman Old Style</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3 Opening Prayer</vt:lpstr>
      <vt:lpstr>PowerPoint Presentation</vt:lpstr>
      <vt:lpstr>5a Some Synonyms of Holiness </vt:lpstr>
      <vt:lpstr>PowerPoint Presentation</vt:lpstr>
      <vt:lpstr>PowerPoint Presentation</vt:lpstr>
      <vt:lpstr>PowerPoint Presentation</vt:lpstr>
      <vt:lpstr>PowerPoint Presentation</vt:lpstr>
      <vt:lpstr>5b The usage of some synonyms of          Holiness together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Nkemzi Theodore</dc:creator>
  <cp:lastModifiedBy>Nkemzi Theodore</cp:lastModifiedBy>
  <cp:revision>76</cp:revision>
  <dcterms:created xsi:type="dcterms:W3CDTF">2018-12-25T16:53:20Z</dcterms:created>
  <dcterms:modified xsi:type="dcterms:W3CDTF">2019-01-01T06:57:39Z</dcterms:modified>
</cp:coreProperties>
</file>